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handoutMasterIdLst>
    <p:handoutMasterId r:id="rId22"/>
  </p:handoutMasterIdLst>
  <p:sldIdLst>
    <p:sldId id="265" r:id="rId3"/>
    <p:sldId id="273" r:id="rId4"/>
    <p:sldId id="281" r:id="rId5"/>
    <p:sldId id="282" r:id="rId6"/>
    <p:sldId id="283" r:id="rId7"/>
    <p:sldId id="284" r:id="rId8"/>
    <p:sldId id="285" r:id="rId9"/>
    <p:sldId id="286" r:id="rId10"/>
    <p:sldId id="288" r:id="rId11"/>
    <p:sldId id="290" r:id="rId12"/>
    <p:sldId id="292" r:id="rId13"/>
    <p:sldId id="294" r:id="rId14"/>
    <p:sldId id="296" r:id="rId15"/>
    <p:sldId id="298" r:id="rId16"/>
    <p:sldId id="300" r:id="rId17"/>
    <p:sldId id="302" r:id="rId18"/>
    <p:sldId id="304"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6387" autoAdjust="0"/>
  </p:normalViewPr>
  <p:slideViewPr>
    <p:cSldViewPr snapToGrid="0">
      <p:cViewPr varScale="1">
        <p:scale>
          <a:sx n="64" d="100"/>
          <a:sy n="64" d="100"/>
        </p:scale>
        <p:origin x="64" y="14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4/29/2019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4/29/2019</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t>4/29/2019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4/29/2019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4/29/2019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4/29/2019</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4/29/2019</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m4d65Arkd4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_s1QM2G034w"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Outdoor Ethics</a:t>
            </a:r>
            <a:endParaRPr lang="en-US" dirty="0"/>
          </a:p>
        </p:txBody>
      </p:sp>
      <p:sp>
        <p:nvSpPr>
          <p:cNvPr id="4" name="Subtitle 3"/>
          <p:cNvSpPr>
            <a:spLocks noGrp="1"/>
          </p:cNvSpPr>
          <p:nvPr>
            <p:ph type="subTitle" idx="1"/>
          </p:nvPr>
        </p:nvSpPr>
        <p:spPr/>
        <p:txBody>
          <a:bodyPr/>
          <a:lstStyle/>
          <a:p>
            <a:r>
              <a:rPr lang="en-US" dirty="0" smtClean="0"/>
              <a:t>Conservation</a:t>
            </a:r>
          </a:p>
          <a:p>
            <a:r>
              <a:rPr lang="en-US">
                <a:hlinkClick r:id="rId2"/>
              </a:rPr>
              <a:t>https://</a:t>
            </a:r>
            <a:r>
              <a:rPr lang="en-US" smtClean="0">
                <a:hlinkClick r:id="rId2"/>
              </a:rPr>
              <a:t>www.youtube.com/watch?v=m4d65Arkd4k</a:t>
            </a:r>
            <a:endParaRPr lang="en-US" smtClean="0"/>
          </a:p>
          <a:p>
            <a:endParaRPr lang="en-US"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No Trace</a:t>
            </a:r>
            <a:endParaRPr lang="en-US" dirty="0"/>
          </a:p>
        </p:txBody>
      </p:sp>
      <p:sp>
        <p:nvSpPr>
          <p:cNvPr id="3" name="Content Placeholder 2"/>
          <p:cNvSpPr>
            <a:spLocks noGrp="1"/>
          </p:cNvSpPr>
          <p:nvPr>
            <p:ph idx="1"/>
          </p:nvPr>
        </p:nvSpPr>
        <p:spPr/>
        <p:txBody>
          <a:bodyPr>
            <a:normAutofit lnSpcReduction="10000"/>
          </a:bodyPr>
          <a:lstStyle/>
          <a:p>
            <a:r>
              <a:rPr lang="en-US" dirty="0" smtClean="0"/>
              <a:t>Refers to a set of outdoor ethics promoting conservation in the outdoors</a:t>
            </a:r>
          </a:p>
          <a:p>
            <a:r>
              <a:rPr lang="en-US" dirty="0"/>
              <a:t>Golden rules of outdoor recreation: leave the wild places you visit the way you would like to find them</a:t>
            </a:r>
            <a:r>
              <a:rPr lang="en-US" dirty="0" smtClean="0"/>
              <a:t>.</a:t>
            </a:r>
          </a:p>
          <a:p>
            <a:r>
              <a:rPr lang="en-US" dirty="0" smtClean="0"/>
              <a:t>Built on 7 main principles</a:t>
            </a:r>
          </a:p>
          <a:p>
            <a:pPr lvl="1"/>
            <a:r>
              <a:rPr lang="en-US" dirty="0" smtClean="0"/>
              <a:t>Plan ahead and prepare</a:t>
            </a:r>
          </a:p>
          <a:p>
            <a:pPr lvl="1"/>
            <a:r>
              <a:rPr lang="en-US" dirty="0" smtClean="0"/>
              <a:t>Travel and camp on durable surfaces</a:t>
            </a:r>
          </a:p>
          <a:p>
            <a:pPr lvl="1"/>
            <a:r>
              <a:rPr lang="en-US" dirty="0" smtClean="0"/>
              <a:t>Dispose of waste properly</a:t>
            </a:r>
          </a:p>
          <a:p>
            <a:pPr lvl="1"/>
            <a:r>
              <a:rPr lang="en-US" dirty="0" smtClean="0"/>
              <a:t>Leave what you find</a:t>
            </a:r>
          </a:p>
          <a:p>
            <a:pPr lvl="1"/>
            <a:r>
              <a:rPr lang="en-US" dirty="0" smtClean="0"/>
              <a:t>Minimize campfire impacts</a:t>
            </a:r>
          </a:p>
          <a:p>
            <a:pPr lvl="1"/>
            <a:r>
              <a:rPr lang="en-US" dirty="0" smtClean="0"/>
              <a:t>Respect wildlife</a:t>
            </a:r>
          </a:p>
          <a:p>
            <a:pPr lvl="1"/>
            <a:r>
              <a:rPr lang="en-US" dirty="0" smtClean="0"/>
              <a:t>Be considerate of other visitors</a:t>
            </a:r>
          </a:p>
          <a:p>
            <a:endParaRPr lang="en-US" dirty="0"/>
          </a:p>
        </p:txBody>
      </p:sp>
    </p:spTree>
    <p:extLst>
      <p:ext uri="{BB962C8B-B14F-4D97-AF65-F5344CB8AC3E}">
        <p14:creationId xmlns:p14="http://schemas.microsoft.com/office/powerpoint/2010/main" val="7797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Plan Ahead and Prepare</a:t>
            </a:r>
            <a:br>
              <a:rPr lang="en-US" dirty="0" smtClean="0"/>
            </a:br>
            <a:endParaRPr lang="en-US" dirty="0"/>
          </a:p>
        </p:txBody>
      </p:sp>
      <p:sp>
        <p:nvSpPr>
          <p:cNvPr id="3" name="Content Placeholder 2"/>
          <p:cNvSpPr>
            <a:spLocks noGrp="1"/>
          </p:cNvSpPr>
          <p:nvPr>
            <p:ph idx="1"/>
          </p:nvPr>
        </p:nvSpPr>
        <p:spPr>
          <a:xfrm>
            <a:off x="792480" y="1503989"/>
            <a:ext cx="10058400" cy="2315719"/>
          </a:xfrm>
        </p:spPr>
        <p:txBody>
          <a:bodyPr>
            <a:normAutofit lnSpcReduction="10000"/>
          </a:bodyPr>
          <a:lstStyle/>
          <a:p>
            <a:r>
              <a:rPr lang="en-US" dirty="0" smtClean="0"/>
              <a:t>Carry a map and know where you are going to reduce the chance of having to travel off trail.</a:t>
            </a:r>
            <a:endParaRPr lang="en-US" dirty="0"/>
          </a:p>
          <a:p>
            <a:r>
              <a:rPr lang="en-US" dirty="0" smtClean="0"/>
              <a:t> Always pack out trash, repackage food to reduce waste.</a:t>
            </a:r>
            <a:endParaRPr lang="en-US" dirty="0"/>
          </a:p>
          <a:p>
            <a:r>
              <a:rPr lang="en-US" dirty="0" smtClean="0"/>
              <a:t>Schedule trips during low-use times and travel in small groups.</a:t>
            </a:r>
            <a:endParaRPr lang="en-US" dirty="0"/>
          </a:p>
          <a:p>
            <a:r>
              <a:rPr lang="en-US" dirty="0" smtClean="0"/>
              <a:t>Prepare for extreme weather, hazards, and emergencies.</a:t>
            </a:r>
            <a:endParaRPr lang="en-US" dirty="0"/>
          </a:p>
          <a:p>
            <a:r>
              <a:rPr lang="en-US" dirty="0" smtClean="0"/>
              <a:t>Know the regulations and special concerns for the area you’ll visit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295" y="4269826"/>
            <a:ext cx="4827232" cy="19363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871" y="3029759"/>
            <a:ext cx="3647007" cy="2731735"/>
          </a:xfrm>
          <a:prstGeom prst="rect">
            <a:avLst/>
          </a:prstGeom>
        </p:spPr>
      </p:pic>
    </p:spTree>
    <p:extLst>
      <p:ext uri="{BB962C8B-B14F-4D97-AF65-F5344CB8AC3E}">
        <p14:creationId xmlns:p14="http://schemas.microsoft.com/office/powerpoint/2010/main" val="15578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Travel and camp on durable surfaces		</a:t>
            </a:r>
            <a:endParaRPr lang="en-US" dirty="0"/>
          </a:p>
        </p:txBody>
      </p:sp>
      <p:sp>
        <p:nvSpPr>
          <p:cNvPr id="3" name="Content Placeholder 2"/>
          <p:cNvSpPr>
            <a:spLocks noGrp="1"/>
          </p:cNvSpPr>
          <p:nvPr>
            <p:ph idx="1"/>
          </p:nvPr>
        </p:nvSpPr>
        <p:spPr>
          <a:xfrm>
            <a:off x="1097280" y="1845734"/>
            <a:ext cx="10058400" cy="2539654"/>
          </a:xfrm>
        </p:spPr>
        <p:txBody>
          <a:bodyPr>
            <a:normAutofit fontScale="92500" lnSpcReduction="10000"/>
          </a:bodyPr>
          <a:lstStyle/>
          <a:p>
            <a:r>
              <a:rPr lang="en-US" dirty="0" smtClean="0"/>
              <a:t>Camp on durable surfaces.  These include established trails and campsites, rock, gravel, dry grasses or snow.</a:t>
            </a:r>
          </a:p>
          <a:p>
            <a:r>
              <a:rPr lang="en-US" dirty="0" smtClean="0"/>
              <a:t>Protect plant and wildlife habitat by camping at least 200 feet from lakes and streams. </a:t>
            </a:r>
          </a:p>
          <a:p>
            <a:r>
              <a:rPr lang="en-US" dirty="0" smtClean="0"/>
              <a:t>Avoid </a:t>
            </a:r>
            <a:r>
              <a:rPr lang="en-US" dirty="0"/>
              <a:t>places where impacts are just </a:t>
            </a:r>
            <a:r>
              <a:rPr lang="en-US" dirty="0" smtClean="0"/>
              <a:t>beginning</a:t>
            </a:r>
          </a:p>
          <a:p>
            <a:r>
              <a:rPr lang="en-US" dirty="0" smtClean="0"/>
              <a:t>Good campsites are found, not made. Altering a site is not necessary</a:t>
            </a:r>
          </a:p>
          <a:p>
            <a:r>
              <a:rPr lang="en-US" dirty="0" smtClean="0"/>
              <a:t>Walk in single file line in the middle of the trail, even when wet or muddy.</a:t>
            </a:r>
            <a:endParaRPr lang="en-US" dirty="0"/>
          </a:p>
        </p:txBody>
      </p:sp>
      <p:pic>
        <p:nvPicPr>
          <p:cNvPr id="5" name="Picture 4"/>
          <p:cNvPicPr>
            <a:picLocks noChangeAspect="1"/>
          </p:cNvPicPr>
          <p:nvPr/>
        </p:nvPicPr>
        <p:blipFill>
          <a:blip r:embed="rId2"/>
          <a:stretch>
            <a:fillRect/>
          </a:stretch>
        </p:blipFill>
        <p:spPr>
          <a:xfrm>
            <a:off x="335082" y="4219035"/>
            <a:ext cx="2028556" cy="2078247"/>
          </a:xfrm>
          <a:prstGeom prst="rect">
            <a:avLst/>
          </a:prstGeom>
        </p:spPr>
      </p:pic>
    </p:spTree>
    <p:extLst>
      <p:ext uri="{BB962C8B-B14F-4D97-AF65-F5344CB8AC3E}">
        <p14:creationId xmlns:p14="http://schemas.microsoft.com/office/powerpoint/2010/main" val="9481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Dispose of waste properly	</a:t>
            </a:r>
            <a:br>
              <a:rPr lang="en-US" dirty="0" smtClean="0"/>
            </a:br>
            <a:r>
              <a:rPr lang="en-US" dirty="0"/>
              <a:t>	</a:t>
            </a:r>
          </a:p>
        </p:txBody>
      </p:sp>
      <p:sp>
        <p:nvSpPr>
          <p:cNvPr id="3" name="Content Placeholder 2"/>
          <p:cNvSpPr>
            <a:spLocks noGrp="1"/>
          </p:cNvSpPr>
          <p:nvPr>
            <p:ph idx="1"/>
          </p:nvPr>
        </p:nvSpPr>
        <p:spPr>
          <a:xfrm>
            <a:off x="1097280" y="1845733"/>
            <a:ext cx="10058400" cy="1942495"/>
          </a:xfrm>
        </p:spPr>
        <p:txBody>
          <a:bodyPr>
            <a:normAutofit/>
          </a:bodyPr>
          <a:lstStyle/>
          <a:p>
            <a:r>
              <a:rPr lang="en-US" dirty="0" smtClean="0"/>
              <a:t>Pack it in, pack it out.</a:t>
            </a:r>
          </a:p>
          <a:p>
            <a:r>
              <a:rPr lang="en-US" dirty="0" smtClean="0"/>
              <a:t>Do your “business” in cat holes (6-8 inches deep) at least 200 feet from water, campsite and trails.  Cover the hole when done. Use biodegradable toilet paper when possible.</a:t>
            </a:r>
          </a:p>
          <a:p>
            <a:r>
              <a:rPr lang="en-US" dirty="0" smtClean="0"/>
              <a:t>To wash yourself or your dishes, carry water 200 feet away from streams or lakes and use small amounts of biodegradable soap. Scatter strained dishwater.</a:t>
            </a:r>
            <a:endParaRPr lang="en-US" dirty="0"/>
          </a:p>
        </p:txBody>
      </p:sp>
      <p:pic>
        <p:nvPicPr>
          <p:cNvPr id="4" name="Picture 3"/>
          <p:cNvPicPr>
            <a:picLocks noChangeAspect="1"/>
          </p:cNvPicPr>
          <p:nvPr/>
        </p:nvPicPr>
        <p:blipFill>
          <a:blip r:embed="rId2"/>
          <a:stretch>
            <a:fillRect/>
          </a:stretch>
        </p:blipFill>
        <p:spPr>
          <a:xfrm>
            <a:off x="8330682" y="137160"/>
            <a:ext cx="2286000" cy="1600200"/>
          </a:xfrm>
          <a:prstGeom prst="rect">
            <a:avLst/>
          </a:prstGeom>
        </p:spPr>
      </p:pic>
    </p:spTree>
    <p:extLst>
      <p:ext uri="{BB962C8B-B14F-4D97-AF65-F5344CB8AC3E}">
        <p14:creationId xmlns:p14="http://schemas.microsoft.com/office/powerpoint/2010/main" val="7163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Leave what you find</a:t>
            </a:r>
            <a:br>
              <a:rPr lang="en-US" dirty="0" smtClean="0"/>
            </a:br>
            <a:r>
              <a:rPr lang="en-US" dirty="0"/>
              <a:t>	</a:t>
            </a:r>
          </a:p>
        </p:txBody>
      </p:sp>
      <p:sp>
        <p:nvSpPr>
          <p:cNvPr id="3" name="Content Placeholder 2"/>
          <p:cNvSpPr>
            <a:spLocks noGrp="1"/>
          </p:cNvSpPr>
          <p:nvPr>
            <p:ph idx="1"/>
          </p:nvPr>
        </p:nvSpPr>
        <p:spPr>
          <a:xfrm>
            <a:off x="1097280" y="1845734"/>
            <a:ext cx="10058400" cy="3342086"/>
          </a:xfrm>
        </p:spPr>
        <p:txBody>
          <a:bodyPr>
            <a:normAutofit lnSpcReduction="10000"/>
          </a:bodyPr>
          <a:lstStyle/>
          <a:p>
            <a:r>
              <a:rPr lang="en-US" dirty="0" smtClean="0"/>
              <a:t>Preserve the past: examine, but do not touch cultural or historic structures and artifacts.</a:t>
            </a:r>
          </a:p>
          <a:p>
            <a:endParaRPr lang="en-US" dirty="0"/>
          </a:p>
          <a:p>
            <a:r>
              <a:rPr lang="en-US" dirty="0" smtClean="0"/>
              <a:t>Leave rocks, plants and other natural objects as you find them.</a:t>
            </a:r>
          </a:p>
          <a:p>
            <a:endParaRPr lang="en-US" dirty="0"/>
          </a:p>
          <a:p>
            <a:r>
              <a:rPr lang="en-US" dirty="0" smtClean="0"/>
              <a:t>Avoid introducing or transporting non native species.</a:t>
            </a:r>
          </a:p>
          <a:p>
            <a:endParaRPr lang="en-US" dirty="0"/>
          </a:p>
          <a:p>
            <a:r>
              <a:rPr lang="en-US" dirty="0" smtClean="0"/>
              <a:t>Do not build structures, furniture, or dig trenches.</a:t>
            </a:r>
            <a:endParaRPr lang="en-US" dirty="0"/>
          </a:p>
        </p:txBody>
      </p:sp>
      <p:pic>
        <p:nvPicPr>
          <p:cNvPr id="4" name="Picture 3"/>
          <p:cNvPicPr>
            <a:picLocks noChangeAspect="1"/>
          </p:cNvPicPr>
          <p:nvPr/>
        </p:nvPicPr>
        <p:blipFill>
          <a:blip r:embed="rId2"/>
          <a:stretch>
            <a:fillRect/>
          </a:stretch>
        </p:blipFill>
        <p:spPr>
          <a:xfrm>
            <a:off x="7972293" y="3398981"/>
            <a:ext cx="3183387" cy="2065929"/>
          </a:xfrm>
          <a:prstGeom prst="rect">
            <a:avLst/>
          </a:prstGeom>
        </p:spPr>
      </p:pic>
    </p:spTree>
    <p:extLst>
      <p:ext uri="{BB962C8B-B14F-4D97-AF65-F5344CB8AC3E}">
        <p14:creationId xmlns:p14="http://schemas.microsoft.com/office/powerpoint/2010/main" val="38395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Minimize campfire impacts	</a:t>
            </a:r>
            <a:endParaRPr lang="en-US" dirty="0"/>
          </a:p>
        </p:txBody>
      </p:sp>
      <p:sp>
        <p:nvSpPr>
          <p:cNvPr id="3" name="Content Placeholder 2"/>
          <p:cNvSpPr>
            <a:spLocks noGrp="1"/>
          </p:cNvSpPr>
          <p:nvPr>
            <p:ph idx="1"/>
          </p:nvPr>
        </p:nvSpPr>
        <p:spPr>
          <a:xfrm>
            <a:off x="1097280" y="1845734"/>
            <a:ext cx="10058400" cy="2073123"/>
          </a:xfrm>
        </p:spPr>
        <p:txBody>
          <a:bodyPr>
            <a:normAutofit lnSpcReduction="10000"/>
          </a:bodyPr>
          <a:lstStyle/>
          <a:p>
            <a:r>
              <a:rPr lang="en-US" dirty="0" smtClean="0"/>
              <a:t>Campfires can cause lasting impacts to the backcountry.  Use a lightweight stove for cooking and use a candle lantern for light.</a:t>
            </a:r>
          </a:p>
          <a:p>
            <a:r>
              <a:rPr lang="en-US" dirty="0" smtClean="0"/>
              <a:t>Where fires are permitted, use established fire rings, fire pans, or mound fires.</a:t>
            </a:r>
          </a:p>
          <a:p>
            <a:r>
              <a:rPr lang="en-US" dirty="0" smtClean="0"/>
              <a:t>Keep fires small.  Only use sticks from the ground that can be broken by hand.</a:t>
            </a:r>
          </a:p>
          <a:p>
            <a:r>
              <a:rPr lang="en-US" dirty="0" smtClean="0"/>
              <a:t>Burn all wood and coals to ash, put out campfires completely, then scatter cool ashes.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967" y="154266"/>
            <a:ext cx="1899713" cy="15830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918857"/>
            <a:ext cx="3046116" cy="22816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004" y="3917115"/>
            <a:ext cx="4077478" cy="2283388"/>
          </a:xfrm>
          <a:prstGeom prst="rect">
            <a:avLst/>
          </a:prstGeom>
        </p:spPr>
      </p:pic>
    </p:spTree>
    <p:extLst>
      <p:ext uri="{BB962C8B-B14F-4D97-AF65-F5344CB8AC3E}">
        <p14:creationId xmlns:p14="http://schemas.microsoft.com/office/powerpoint/2010/main" val="18908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56" y="360217"/>
            <a:ext cx="9509760" cy="860275"/>
          </a:xfrm>
        </p:spPr>
        <p:txBody>
          <a:bodyPr/>
          <a:lstStyle/>
          <a:p>
            <a:r>
              <a:rPr lang="en-US" dirty="0" smtClean="0"/>
              <a:t>6. Respect Wildlife</a:t>
            </a:r>
            <a:endParaRPr lang="en-US" dirty="0"/>
          </a:p>
        </p:txBody>
      </p:sp>
      <p:sp>
        <p:nvSpPr>
          <p:cNvPr id="3" name="Content Placeholder 2"/>
          <p:cNvSpPr>
            <a:spLocks noGrp="1"/>
          </p:cNvSpPr>
          <p:nvPr>
            <p:ph idx="1"/>
          </p:nvPr>
        </p:nvSpPr>
        <p:spPr>
          <a:xfrm>
            <a:off x="524625" y="1700783"/>
            <a:ext cx="7797339" cy="4561471"/>
          </a:xfrm>
        </p:spPr>
        <p:txBody>
          <a:bodyPr/>
          <a:lstStyle/>
          <a:p>
            <a:r>
              <a:rPr lang="en-US" dirty="0" smtClean="0"/>
              <a:t>Observe wildlife from a distance. Do not follow or approach them.</a:t>
            </a:r>
          </a:p>
          <a:p>
            <a:r>
              <a:rPr lang="en-US" dirty="0" smtClean="0"/>
              <a:t>Never feed animals. Feeding wildlife damages their health, alters natural behaviors, and exposes them to predators and other dangers.</a:t>
            </a:r>
          </a:p>
          <a:p>
            <a:r>
              <a:rPr lang="en-US" dirty="0" smtClean="0"/>
              <a:t>Protect wildlife and your food by storing rations and trash securely.</a:t>
            </a:r>
          </a:p>
          <a:p>
            <a:r>
              <a:rPr lang="en-US" dirty="0" smtClean="0"/>
              <a:t>Control pets at all times, or leave them at home.</a:t>
            </a:r>
          </a:p>
          <a:p>
            <a:r>
              <a:rPr lang="en-US" dirty="0" smtClean="0"/>
              <a:t>Avoid wildlife during sensitive times: mating, nesting, raising young, or winter.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878" y="1616365"/>
            <a:ext cx="3431102" cy="4230254"/>
          </a:xfrm>
          <a:prstGeom prst="rect">
            <a:avLst/>
          </a:prstGeom>
        </p:spPr>
      </p:pic>
    </p:spTree>
    <p:extLst>
      <p:ext uri="{BB962C8B-B14F-4D97-AF65-F5344CB8AC3E}">
        <p14:creationId xmlns:p14="http://schemas.microsoft.com/office/powerpoint/2010/main" val="179817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Be considerate to other visitors	</a:t>
            </a:r>
            <a:endParaRPr lang="en-US" dirty="0"/>
          </a:p>
        </p:txBody>
      </p:sp>
      <p:sp>
        <p:nvSpPr>
          <p:cNvPr id="3" name="Content Placeholder 2"/>
          <p:cNvSpPr>
            <a:spLocks noGrp="1"/>
          </p:cNvSpPr>
          <p:nvPr>
            <p:ph idx="1"/>
          </p:nvPr>
        </p:nvSpPr>
        <p:spPr>
          <a:xfrm>
            <a:off x="1097280" y="1845734"/>
            <a:ext cx="5072611" cy="3890048"/>
          </a:xfrm>
        </p:spPr>
        <p:txBody>
          <a:bodyPr/>
          <a:lstStyle/>
          <a:p>
            <a:r>
              <a:rPr lang="en-US" dirty="0" smtClean="0"/>
              <a:t>Respectful of other visitors</a:t>
            </a:r>
          </a:p>
          <a:p>
            <a:r>
              <a:rPr lang="en-US" dirty="0" smtClean="0"/>
              <a:t>Be courteous. Yield to other users on the trail.</a:t>
            </a:r>
          </a:p>
          <a:p>
            <a:r>
              <a:rPr lang="en-US" dirty="0" smtClean="0"/>
              <a:t> Yield to the downhill side of the trail when encountering a group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443" y="2179638"/>
            <a:ext cx="2627597" cy="3029908"/>
          </a:xfrm>
          <a:prstGeom prst="rect">
            <a:avLst/>
          </a:prstGeom>
        </p:spPr>
      </p:pic>
    </p:spTree>
    <p:extLst>
      <p:ext uri="{BB962C8B-B14F-4D97-AF65-F5344CB8AC3E}">
        <p14:creationId xmlns:p14="http://schemas.microsoft.com/office/powerpoint/2010/main" val="3674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193" y="430414"/>
            <a:ext cx="9509760" cy="1233424"/>
          </a:xfrm>
        </p:spPr>
        <p:txBody>
          <a:bodyPr/>
          <a:lstStyle/>
          <a:p>
            <a:r>
              <a:rPr lang="en-US" dirty="0" smtClean="0"/>
              <a:t>Leave No Trace Activity</a:t>
            </a:r>
            <a:endParaRPr lang="en-US" dirty="0"/>
          </a:p>
        </p:txBody>
      </p:sp>
      <p:sp>
        <p:nvSpPr>
          <p:cNvPr id="3" name="Content Placeholder 2"/>
          <p:cNvSpPr>
            <a:spLocks noGrp="1"/>
          </p:cNvSpPr>
          <p:nvPr>
            <p:ph idx="1"/>
          </p:nvPr>
        </p:nvSpPr>
        <p:spPr/>
        <p:txBody>
          <a:bodyPr/>
          <a:lstStyle/>
          <a:p>
            <a:r>
              <a:rPr lang="en-US" dirty="0" smtClean="0"/>
              <a:t>Find an example of a current event that demonstrates ignorance of the LNT philosophy or failure to implement the LNT philosophy.  Describe the incident and how it conflicts with LNT.</a:t>
            </a:r>
          </a:p>
          <a:p>
            <a:endParaRPr lang="en-US" dirty="0"/>
          </a:p>
        </p:txBody>
      </p:sp>
    </p:spTree>
    <p:extLst>
      <p:ext uri="{BB962C8B-B14F-4D97-AF65-F5344CB8AC3E}">
        <p14:creationId xmlns:p14="http://schemas.microsoft.com/office/powerpoint/2010/main" val="185858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77520"/>
            <a:ext cx="1737360" cy="806704"/>
          </a:xfrm>
        </p:spPr>
        <p:txBody>
          <a:bodyPr>
            <a:normAutofit/>
          </a:bodyPr>
          <a:lstStyle/>
          <a:p>
            <a:r>
              <a:rPr lang="en-US" sz="4400" dirty="0" smtClean="0"/>
              <a:t>Ethics</a:t>
            </a:r>
            <a:endParaRPr lang="en-US" sz="4400" dirty="0"/>
          </a:p>
        </p:txBody>
      </p:sp>
      <p:sp>
        <p:nvSpPr>
          <p:cNvPr id="14" name="Content Placeholder 13"/>
          <p:cNvSpPr>
            <a:spLocks noGrp="1"/>
          </p:cNvSpPr>
          <p:nvPr>
            <p:ph idx="1"/>
          </p:nvPr>
        </p:nvSpPr>
        <p:spPr>
          <a:xfrm>
            <a:off x="457200" y="1284224"/>
            <a:ext cx="10393680" cy="5045456"/>
          </a:xfrm>
        </p:spPr>
        <p:txBody>
          <a:bodyPr>
            <a:noAutofit/>
          </a:bodyPr>
          <a:lstStyle/>
          <a:p>
            <a:r>
              <a:rPr lang="en-US" sz="2400" dirty="0" smtClean="0"/>
              <a:t>Judicial notion of good and bad practices</a:t>
            </a:r>
          </a:p>
          <a:p>
            <a:r>
              <a:rPr lang="en-US" sz="2400" dirty="0" smtClean="0"/>
              <a:t>What someone will do when no one is looking</a:t>
            </a:r>
          </a:p>
          <a:p>
            <a:r>
              <a:rPr lang="en-US" sz="2400" dirty="0" smtClean="0"/>
              <a:t>Governs our personal and group decisions on how we behave in our interactions with the natural world</a:t>
            </a:r>
          </a:p>
          <a:p>
            <a:endParaRPr lang="en-US" sz="2400" dirty="0"/>
          </a:p>
          <a:p>
            <a:r>
              <a:rPr lang="en-US" sz="2400" dirty="0" smtClean="0"/>
              <a:t>View of outdoor ethics is changing over time from a perspective of consumption to one of preservation</a:t>
            </a:r>
          </a:p>
          <a:p>
            <a:pPr lvl="1"/>
            <a:r>
              <a:rPr lang="en-US" sz="2400" dirty="0" smtClean="0"/>
              <a:t>Outdoor practices from years ago may be disputed as unacceptable in outdoor recreation today</a:t>
            </a:r>
          </a:p>
          <a:p>
            <a:pPr lvl="1"/>
            <a:r>
              <a:rPr lang="en-US" sz="2400" dirty="0" smtClean="0"/>
              <a:t>Increased disappearance of natural settings, increased abuse and misuse of nature due to ignorant recreational practices</a:t>
            </a:r>
          </a:p>
        </p:txBody>
      </p:sp>
      <p:pic>
        <p:nvPicPr>
          <p:cNvPr id="2" name="Picture 1" descr="Suburban Mom's Survival Guide: Perfectly Imperfect Paren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495" y="220440"/>
            <a:ext cx="3169385" cy="2127567"/>
          </a:xfrm>
          <a:prstGeom prst="rect">
            <a:avLst/>
          </a:prstGeom>
        </p:spPr>
      </p:pic>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10323"/>
            <a:ext cx="3870960" cy="1233424"/>
          </a:xfrm>
        </p:spPr>
        <p:txBody>
          <a:bodyPr>
            <a:normAutofit/>
          </a:bodyPr>
          <a:lstStyle/>
          <a:p>
            <a:r>
              <a:rPr lang="en-US" sz="4800" dirty="0" smtClean="0"/>
              <a:t>Conservation</a:t>
            </a:r>
            <a:endParaRPr lang="en-US" sz="4800" dirty="0"/>
          </a:p>
        </p:txBody>
      </p:sp>
      <p:pic>
        <p:nvPicPr>
          <p:cNvPr id="4" name="Content Placeholder 3"/>
          <p:cNvPicPr>
            <a:picLocks noGrp="1" noChangeAspect="1"/>
          </p:cNvPicPr>
          <p:nvPr>
            <p:ph idx="1"/>
          </p:nvPr>
        </p:nvPicPr>
        <p:blipFill>
          <a:blip r:embed="rId2"/>
          <a:stretch>
            <a:fillRect/>
          </a:stretch>
        </p:blipFill>
        <p:spPr>
          <a:xfrm>
            <a:off x="7905914" y="2890601"/>
            <a:ext cx="3707504" cy="2842834"/>
          </a:xfrm>
          <a:prstGeom prst="rect">
            <a:avLst/>
          </a:prstGeom>
        </p:spPr>
      </p:pic>
      <p:sp>
        <p:nvSpPr>
          <p:cNvPr id="5" name="TextBox 4"/>
          <p:cNvSpPr txBox="1"/>
          <p:nvPr/>
        </p:nvSpPr>
        <p:spPr>
          <a:xfrm>
            <a:off x="225829" y="1603432"/>
            <a:ext cx="822498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Protection, preservation or restoration of the natural environment, natural ecosystems, habitats, and wildlife</a:t>
            </a:r>
            <a:endParaRPr lang="en-US" sz="2800" dirty="0"/>
          </a:p>
          <a:p>
            <a:pPr marL="457200" indent="-457200">
              <a:buFont typeface="Arial" panose="020B0604020202020204" pitchFamily="34" charset="0"/>
              <a:buChar char="•"/>
            </a:pPr>
            <a:r>
              <a:rPr lang="en-US" sz="2800" dirty="0" smtClean="0"/>
              <a:t>Making life more sustainable for the planet</a:t>
            </a:r>
            <a:endParaRPr lang="en-US" sz="2800" dirty="0"/>
          </a:p>
          <a:p>
            <a:pPr marL="457200" indent="-457200">
              <a:buFont typeface="Arial" panose="020B0604020202020204" pitchFamily="34" charset="0"/>
              <a:buChar char="•"/>
            </a:pPr>
            <a:r>
              <a:rPr lang="en-US" sz="2800" dirty="0" smtClean="0"/>
              <a:t>Avoiding or minimizing negative impacts on the planet by humans</a:t>
            </a:r>
          </a:p>
          <a:p>
            <a:pPr marL="457200" indent="-457200">
              <a:buFont typeface="Arial" panose="020B0604020202020204" pitchFamily="34" charset="0"/>
              <a:buChar char="•"/>
            </a:pPr>
            <a:r>
              <a:rPr lang="en-US" sz="2800" dirty="0" smtClean="0"/>
              <a:t>Preserving nature for future generations</a:t>
            </a:r>
          </a:p>
          <a:p>
            <a:pPr marL="457200" indent="-457200">
              <a:buFont typeface="Arial" panose="020B0604020202020204" pitchFamily="34" charset="0"/>
              <a:buChar char="•"/>
            </a:pPr>
            <a:endParaRPr lang="en-US" sz="2800" dirty="0" smtClean="0"/>
          </a:p>
          <a:p>
            <a:endParaRPr lang="en-US" sz="2800" dirty="0"/>
          </a:p>
        </p:txBody>
      </p:sp>
    </p:spTree>
    <p:extLst>
      <p:ext uri="{BB962C8B-B14F-4D97-AF65-F5344CB8AC3E}">
        <p14:creationId xmlns:p14="http://schemas.microsoft.com/office/powerpoint/2010/main" val="35546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487680"/>
            <a:ext cx="7396480" cy="796544"/>
          </a:xfrm>
        </p:spPr>
        <p:txBody>
          <a:bodyPr/>
          <a:lstStyle/>
          <a:p>
            <a:r>
              <a:rPr lang="en-US" dirty="0" smtClean="0"/>
              <a:t>History of the Conservation Movement</a:t>
            </a:r>
            <a:endParaRPr lang="en-US" dirty="0"/>
          </a:p>
        </p:txBody>
      </p:sp>
      <p:sp>
        <p:nvSpPr>
          <p:cNvPr id="3" name="Content Placeholder 2"/>
          <p:cNvSpPr>
            <a:spLocks noGrp="1"/>
          </p:cNvSpPr>
          <p:nvPr>
            <p:ph idx="1"/>
          </p:nvPr>
        </p:nvSpPr>
        <p:spPr>
          <a:xfrm>
            <a:off x="386080" y="1515872"/>
            <a:ext cx="6837680" cy="4336288"/>
          </a:xfrm>
        </p:spPr>
        <p:txBody>
          <a:bodyPr>
            <a:normAutofit fontScale="92500" lnSpcReduction="10000"/>
          </a:bodyPr>
          <a:lstStyle/>
          <a:p>
            <a:r>
              <a:rPr lang="en-US" sz="2400" dirty="0" smtClean="0"/>
              <a:t>Began in 1890</a:t>
            </a:r>
          </a:p>
          <a:p>
            <a:r>
              <a:rPr lang="en-US" sz="2400" dirty="0" smtClean="0"/>
              <a:t>Progressive Era – progressives favored protecting the environment</a:t>
            </a:r>
            <a:endParaRPr lang="en-US" sz="2400" dirty="0"/>
          </a:p>
          <a:p>
            <a:pPr lvl="1"/>
            <a:r>
              <a:rPr lang="en-US" sz="2400" dirty="0" smtClean="0"/>
              <a:t>Writings by Thoreau, Muir, Wesley, Pinchot and other influential people convinced Americans of the importance to the nation of preserving land, water, and wildlife</a:t>
            </a:r>
          </a:p>
          <a:p>
            <a:r>
              <a:rPr lang="en-US" sz="2400" dirty="0" smtClean="0"/>
              <a:t>As cities became crowded, people took up outdoor recreation to escape the crowds of the cities:  camping, bird watching, fishing, hunting,  etc. </a:t>
            </a:r>
          </a:p>
          <a:p>
            <a:r>
              <a:rPr lang="en-US" sz="2400" dirty="0" smtClean="0"/>
              <a:t>Americans began to value wilderness areas for more than just hunting, logging, and farming</a:t>
            </a:r>
            <a:endParaRPr lang="en-US" sz="2400" dirty="0"/>
          </a:p>
        </p:txBody>
      </p:sp>
      <p:pic>
        <p:nvPicPr>
          <p:cNvPr id="4" name="Picture 3" descr="progressiveera-block2-w10 - Conservation 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279" y="1757680"/>
            <a:ext cx="3810001" cy="2895600"/>
          </a:xfrm>
          <a:prstGeom prst="rect">
            <a:avLst/>
          </a:prstGeom>
        </p:spPr>
      </p:pic>
    </p:spTree>
    <p:extLst>
      <p:ext uri="{BB962C8B-B14F-4D97-AF65-F5344CB8AC3E}">
        <p14:creationId xmlns:p14="http://schemas.microsoft.com/office/powerpoint/2010/main" val="27371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467360"/>
            <a:ext cx="8514080" cy="715264"/>
          </a:xfrm>
        </p:spPr>
        <p:txBody>
          <a:bodyPr/>
          <a:lstStyle/>
          <a:p>
            <a:r>
              <a:rPr lang="en-US" dirty="0" smtClean="0"/>
              <a:t>Teddy Roosevelt – “conservationist president”</a:t>
            </a:r>
            <a:endParaRPr lang="en-US" dirty="0"/>
          </a:p>
        </p:txBody>
      </p:sp>
      <p:sp>
        <p:nvSpPr>
          <p:cNvPr id="3" name="Content Placeholder 2"/>
          <p:cNvSpPr>
            <a:spLocks noGrp="1"/>
          </p:cNvSpPr>
          <p:nvPr>
            <p:ph idx="1"/>
          </p:nvPr>
        </p:nvSpPr>
        <p:spPr>
          <a:xfrm>
            <a:off x="243840" y="1383792"/>
            <a:ext cx="9509760" cy="4127627"/>
          </a:xfrm>
        </p:spPr>
        <p:txBody>
          <a:bodyPr>
            <a:normAutofit/>
          </a:bodyPr>
          <a:lstStyle/>
          <a:p>
            <a:r>
              <a:rPr lang="en-US" sz="2400" i="1" dirty="0" smtClean="0"/>
              <a:t>“We </a:t>
            </a:r>
            <a:r>
              <a:rPr lang="en-US" sz="2400" i="1" dirty="0"/>
              <a:t>have become great because of the lavish use of our resources. But the time has come to inquire seriously what will happen when our forests are gone, when the coal, the iron, the oil, and the gas are exhausted, when the soils have still further impoverished and washed into the streams, polluting the rivers, denuding the fields and obstructing navigation</a:t>
            </a:r>
            <a:r>
              <a:rPr lang="en-US" sz="2400" i="1" dirty="0" smtClean="0"/>
              <a:t>.”</a:t>
            </a:r>
          </a:p>
          <a:p>
            <a:r>
              <a:rPr lang="en-US" sz="2400" dirty="0" smtClean="0"/>
              <a:t>As president 1901-1909</a:t>
            </a:r>
          </a:p>
          <a:p>
            <a:pPr lvl="1"/>
            <a:r>
              <a:rPr lang="en-US" sz="2400" dirty="0" smtClean="0"/>
              <a:t>Created United States Forest Service</a:t>
            </a:r>
          </a:p>
          <a:p>
            <a:pPr lvl="1"/>
            <a:r>
              <a:rPr lang="en-US" sz="2400" dirty="0" smtClean="0"/>
              <a:t>Protected nearly 230 million acres of public land</a:t>
            </a:r>
          </a:p>
          <a:p>
            <a:pPr lvl="1"/>
            <a:r>
              <a:rPr lang="en-US" sz="2400" dirty="0" smtClean="0"/>
              <a:t>Helped grow the National Park System which later became the National Park Service in 1916</a:t>
            </a:r>
            <a:endParaRPr lang="en-US" sz="2400" dirty="0"/>
          </a:p>
        </p:txBody>
      </p:sp>
      <p:pic>
        <p:nvPicPr>
          <p:cNvPr id="4" name="Picture 3" descr="Vaizdas:Theodore Roosevelt in military uniform, 1898.jpg ..."/>
          <p:cNvPicPr>
            <a:picLocks noChangeAspect="1"/>
          </p:cNvPicPr>
          <p:nvPr/>
        </p:nvPicPr>
        <p:blipFill rotWithShape="1">
          <a:blip r:embed="rId2" cstate="print">
            <a:extLst>
              <a:ext uri="{28A0092B-C50C-407E-A947-70E740481C1C}">
                <a14:useLocalDpi xmlns:a14="http://schemas.microsoft.com/office/drawing/2010/main" val="0"/>
              </a:ext>
            </a:extLst>
          </a:blip>
          <a:srcRect t="11733"/>
          <a:stretch/>
        </p:blipFill>
        <p:spPr>
          <a:xfrm>
            <a:off x="9085904" y="2468880"/>
            <a:ext cx="2791395" cy="3968458"/>
          </a:xfrm>
          <a:prstGeom prst="rect">
            <a:avLst/>
          </a:prstGeom>
        </p:spPr>
      </p:pic>
    </p:spTree>
    <p:extLst>
      <p:ext uri="{BB962C8B-B14F-4D97-AF65-F5344CB8AC3E}">
        <p14:creationId xmlns:p14="http://schemas.microsoft.com/office/powerpoint/2010/main" val="56676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2080"/>
            <a:ext cx="8696960" cy="670560"/>
          </a:xfrm>
        </p:spPr>
        <p:txBody>
          <a:bodyPr>
            <a:noAutofit/>
          </a:bodyPr>
          <a:lstStyle/>
          <a:p>
            <a:r>
              <a:rPr lang="en-US" sz="4000" dirty="0" smtClean="0"/>
              <a:t>Influential Conservationist – John Muir</a:t>
            </a:r>
            <a:endParaRPr lang="en-US" sz="4000" dirty="0"/>
          </a:p>
        </p:txBody>
      </p:sp>
      <p:sp>
        <p:nvSpPr>
          <p:cNvPr id="3" name="Content Placeholder 2"/>
          <p:cNvSpPr>
            <a:spLocks noGrp="1"/>
          </p:cNvSpPr>
          <p:nvPr>
            <p:ph idx="1"/>
          </p:nvPr>
        </p:nvSpPr>
        <p:spPr>
          <a:xfrm>
            <a:off x="203200" y="762000"/>
            <a:ext cx="8456200" cy="5811520"/>
          </a:xfrm>
        </p:spPr>
        <p:txBody>
          <a:bodyPr>
            <a:noAutofit/>
          </a:bodyPr>
          <a:lstStyle/>
          <a:p>
            <a:r>
              <a:rPr lang="en-US" dirty="0"/>
              <a:t>F</a:t>
            </a:r>
            <a:r>
              <a:rPr lang="en-US" dirty="0" smtClean="0"/>
              <a:t>ather of the </a:t>
            </a:r>
            <a:r>
              <a:rPr lang="en-US" dirty="0" smtClean="0"/>
              <a:t>Conservation </a:t>
            </a:r>
            <a:r>
              <a:rPr lang="en-US" dirty="0" smtClean="0"/>
              <a:t>movement</a:t>
            </a:r>
          </a:p>
          <a:p>
            <a:r>
              <a:rPr lang="en-US" dirty="0" smtClean="0"/>
              <a:t>Conveyed his ideas to the public through writings published in magazines and public speaking</a:t>
            </a:r>
          </a:p>
          <a:p>
            <a:r>
              <a:rPr lang="en-US" dirty="0" smtClean="0"/>
              <a:t>Most famous for writings of Yosemite</a:t>
            </a:r>
          </a:p>
          <a:p>
            <a:r>
              <a:rPr lang="en-US" dirty="0" smtClean="0"/>
              <a:t>Known as an inventor, botanist, self-taught genius, Wildman of the wilderness</a:t>
            </a:r>
          </a:p>
          <a:p>
            <a:r>
              <a:rPr lang="en-US" dirty="0" smtClean="0"/>
              <a:t>Influenced Teddy Roosevelt’s national park plan while camping for 3 days in Yosemite</a:t>
            </a:r>
          </a:p>
          <a:p>
            <a:r>
              <a:rPr lang="en-US" dirty="0"/>
              <a:t>“Everybody needs beauty... places to play and pray in, where Nature may heal and cheer and give strength to body and soul alike,” wrote Muir (c. 1902). (Corbis</a:t>
            </a:r>
            <a:r>
              <a:rPr lang="en-US" dirty="0" smtClean="0"/>
              <a:t>)</a:t>
            </a:r>
          </a:p>
          <a:p>
            <a:r>
              <a:rPr lang="en-US" dirty="0" smtClean="0"/>
              <a:t>Helped establish Yosemite National Park and Sequoia National Park</a:t>
            </a:r>
          </a:p>
          <a:p>
            <a:r>
              <a:rPr lang="en-US" dirty="0" smtClean="0"/>
              <a:t>Lifelong legacy was instrumental in strengthening the National Park Service</a:t>
            </a:r>
          </a:p>
          <a:p>
            <a:r>
              <a:rPr lang="en-US" dirty="0" smtClean="0"/>
              <a:t>Founded the Sierra Club</a:t>
            </a:r>
            <a:r>
              <a:rPr lang="en-US" dirty="0"/>
              <a:t/>
            </a:r>
            <a:br>
              <a:rPr lang="en-US" dirty="0"/>
            </a:br>
            <a:r>
              <a:rPr lang="en-US" dirty="0"/>
              <a:t/>
            </a:r>
            <a:br>
              <a:rPr lang="en-US" dirty="0"/>
            </a:br>
            <a:r>
              <a:rPr lang="en-US" dirty="0"/>
              <a:t/>
            </a:r>
            <a:br>
              <a:rPr lang="en-US" dirty="0"/>
            </a:br>
            <a:endParaRPr lang="en-US" dirty="0"/>
          </a:p>
        </p:txBody>
      </p:sp>
      <p:pic>
        <p:nvPicPr>
          <p:cNvPr id="6" name="Picture 5" descr="John Muir: A Scottish born American, Muir was one of the earlies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080" y="1229360"/>
            <a:ext cx="3065240" cy="4533556"/>
          </a:xfrm>
          <a:prstGeom prst="rect">
            <a:avLst/>
          </a:prstGeom>
        </p:spPr>
      </p:pic>
    </p:spTree>
    <p:extLst>
      <p:ext uri="{BB962C8B-B14F-4D97-AF65-F5344CB8AC3E}">
        <p14:creationId xmlns:p14="http://schemas.microsoft.com/office/powerpoint/2010/main" val="17987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477520"/>
            <a:ext cx="5598160" cy="867664"/>
          </a:xfrm>
        </p:spPr>
        <p:txBody>
          <a:bodyPr>
            <a:noAutofit/>
          </a:bodyPr>
          <a:lstStyle/>
          <a:p>
            <a:r>
              <a:rPr lang="en-US" sz="4400" dirty="0" smtClean="0"/>
              <a:t>Modern Conservation</a:t>
            </a:r>
            <a:endParaRPr lang="en-US" sz="4400" dirty="0"/>
          </a:p>
        </p:txBody>
      </p:sp>
      <p:sp>
        <p:nvSpPr>
          <p:cNvPr id="3" name="Content Placeholder 2"/>
          <p:cNvSpPr>
            <a:spLocks noGrp="1"/>
          </p:cNvSpPr>
          <p:nvPr>
            <p:ph idx="1"/>
          </p:nvPr>
        </p:nvSpPr>
        <p:spPr>
          <a:xfrm>
            <a:off x="274320" y="1513840"/>
            <a:ext cx="8402320" cy="4495419"/>
          </a:xfrm>
        </p:spPr>
        <p:txBody>
          <a:bodyPr>
            <a:normAutofit/>
          </a:bodyPr>
          <a:lstStyle/>
          <a:p>
            <a:r>
              <a:rPr lang="en-US" sz="2800" dirty="0" smtClean="0"/>
              <a:t>After WWII</a:t>
            </a:r>
          </a:p>
          <a:p>
            <a:pPr lvl="1"/>
            <a:r>
              <a:rPr lang="en-US" sz="2800" dirty="0" smtClean="0"/>
              <a:t>Newly acquired affluence of Americans made them unwilling to accept environmental degradation in the name of progress</a:t>
            </a:r>
          </a:p>
          <a:p>
            <a:pPr lvl="1"/>
            <a:r>
              <a:rPr lang="en-US" sz="2800" dirty="0" smtClean="0"/>
              <a:t>Continued effort to preserve, conserve resources and wilderness as well as improve the urban environment</a:t>
            </a:r>
          </a:p>
          <a:p>
            <a:pPr lvl="1"/>
            <a:r>
              <a:rPr lang="en-US" sz="2800" dirty="0" smtClean="0"/>
              <a:t>Make the world production efficient and sustainable</a:t>
            </a:r>
          </a:p>
          <a:p>
            <a:pPr lvl="1"/>
            <a:r>
              <a:rPr lang="en-US" sz="2800" dirty="0" smtClean="0"/>
              <a:t>Closely linked with Environmentalism – consumer oriented effort to improve quality of life</a:t>
            </a:r>
            <a:endParaRPr lang="en-US" sz="2800" dirty="0"/>
          </a:p>
        </p:txBody>
      </p:sp>
      <p:pic>
        <p:nvPicPr>
          <p:cNvPr id="4" name="Picture 3" descr="El valor aportado por los Sistemas de Gestión Ambient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840" y="3241039"/>
            <a:ext cx="2956561" cy="2956561"/>
          </a:xfrm>
          <a:prstGeom prst="rect">
            <a:avLst/>
          </a:prstGeom>
        </p:spPr>
      </p:pic>
      <p:pic>
        <p:nvPicPr>
          <p:cNvPr id="5" name="Picture 4" descr="Some of the animals that live in the interior plains are Mule de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246" y="373116"/>
            <a:ext cx="3145155" cy="2113544"/>
          </a:xfrm>
          <a:prstGeom prst="rect">
            <a:avLst/>
          </a:prstGeom>
        </p:spPr>
      </p:pic>
    </p:spTree>
    <p:extLst>
      <p:ext uri="{BB962C8B-B14F-4D97-AF65-F5344CB8AC3E}">
        <p14:creationId xmlns:p14="http://schemas.microsoft.com/office/powerpoint/2010/main" val="972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477520"/>
            <a:ext cx="6847840" cy="959104"/>
          </a:xfrm>
        </p:spPr>
        <p:txBody>
          <a:bodyPr>
            <a:normAutofit/>
          </a:bodyPr>
          <a:lstStyle/>
          <a:p>
            <a:r>
              <a:rPr lang="en-US" sz="4400" dirty="0" smtClean="0"/>
              <a:t>Conservation Organizations</a:t>
            </a:r>
            <a:endParaRPr lang="en-US" sz="4400" dirty="0"/>
          </a:p>
        </p:txBody>
      </p:sp>
      <p:sp>
        <p:nvSpPr>
          <p:cNvPr id="3" name="Content Placeholder 2"/>
          <p:cNvSpPr>
            <a:spLocks noGrp="1"/>
          </p:cNvSpPr>
          <p:nvPr>
            <p:ph idx="1"/>
          </p:nvPr>
        </p:nvSpPr>
        <p:spPr>
          <a:xfrm>
            <a:off x="2875280" y="1546353"/>
            <a:ext cx="5669280" cy="3239008"/>
          </a:xfrm>
        </p:spPr>
        <p:txBody>
          <a:bodyPr>
            <a:normAutofit/>
          </a:bodyPr>
          <a:lstStyle/>
          <a:p>
            <a:r>
              <a:rPr lang="en-US" sz="2800" dirty="0" smtClean="0"/>
              <a:t>The Nature Conservancy </a:t>
            </a:r>
          </a:p>
          <a:p>
            <a:r>
              <a:rPr lang="en-US" sz="2800" dirty="0" smtClean="0"/>
              <a:t>World Wildlife Fund</a:t>
            </a:r>
          </a:p>
          <a:p>
            <a:r>
              <a:rPr lang="en-US" sz="2800" dirty="0" smtClean="0"/>
              <a:t>Natural Resources Defense Council</a:t>
            </a:r>
          </a:p>
          <a:p>
            <a:r>
              <a:rPr lang="en-US" sz="2800" dirty="0" smtClean="0"/>
              <a:t>The Sierra Club</a:t>
            </a:r>
          </a:p>
          <a:p>
            <a:r>
              <a:rPr lang="en-US" sz="2800" dirty="0" smtClean="0"/>
              <a:t>International Crane Foundation</a:t>
            </a:r>
            <a:endParaRPr lang="en-US" sz="2800" dirty="0"/>
          </a:p>
        </p:txBody>
      </p:sp>
      <p:pic>
        <p:nvPicPr>
          <p:cNvPr id="4" name="Picture 3" descr="the nature conservancy tnc is funding dr webb to study mobile bay 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 y="1546353"/>
            <a:ext cx="2273300" cy="2144135"/>
          </a:xfrm>
          <a:prstGeom prst="rect">
            <a:avLst/>
          </a:prstGeom>
        </p:spPr>
      </p:pic>
      <p:pic>
        <p:nvPicPr>
          <p:cNvPr id="5" name="Picture 4" descr="素顏天使★plainface angel: [古早風味系列] 友阪理惠"/>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4312602"/>
            <a:ext cx="2095500" cy="1362075"/>
          </a:xfrm>
          <a:prstGeom prst="rect">
            <a:avLst/>
          </a:prstGeom>
        </p:spPr>
      </p:pic>
      <p:pic>
        <p:nvPicPr>
          <p:cNvPr id="6" name="Picture 5" descr="AWESOME NONPROFITS DESERVE WORLD CLASS MARKE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565" y="4725670"/>
            <a:ext cx="1666875" cy="1476375"/>
          </a:xfrm>
          <a:prstGeom prst="rect">
            <a:avLst/>
          </a:prstGeom>
        </p:spPr>
      </p:pic>
      <p:pic>
        <p:nvPicPr>
          <p:cNvPr id="7" name="Picture 6" descr="Datei:Logo Sierra Club.svg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385" y="4421784"/>
            <a:ext cx="3718560" cy="1780261"/>
          </a:xfrm>
          <a:prstGeom prst="rect">
            <a:avLst/>
          </a:prstGeom>
        </p:spPr>
      </p:pic>
      <p:pic>
        <p:nvPicPr>
          <p:cNvPr id="8" name="Picture 7" descr="international_crane_foundation_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9867" y="1546353"/>
            <a:ext cx="2913973" cy="2491949"/>
          </a:xfrm>
          <a:prstGeom prst="rect">
            <a:avLst/>
          </a:prstGeom>
        </p:spPr>
      </p:pic>
    </p:spTree>
    <p:extLst>
      <p:ext uri="{BB962C8B-B14F-4D97-AF65-F5344CB8AC3E}">
        <p14:creationId xmlns:p14="http://schemas.microsoft.com/office/powerpoint/2010/main" val="1136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Outdoor Ethics</a:t>
            </a:r>
            <a:endParaRPr lang="en-US" dirty="0"/>
          </a:p>
        </p:txBody>
      </p:sp>
      <p:sp>
        <p:nvSpPr>
          <p:cNvPr id="4" name="Subtitle 3"/>
          <p:cNvSpPr>
            <a:spLocks noGrp="1"/>
          </p:cNvSpPr>
          <p:nvPr>
            <p:ph type="subTitle" idx="1"/>
          </p:nvPr>
        </p:nvSpPr>
        <p:spPr/>
        <p:txBody>
          <a:bodyPr/>
          <a:lstStyle/>
          <a:p>
            <a:r>
              <a:rPr lang="en-US" dirty="0" smtClean="0"/>
              <a:t>Leave No Trace</a:t>
            </a:r>
          </a:p>
          <a:p>
            <a:r>
              <a:rPr lang="en-US" dirty="0">
                <a:hlinkClick r:id="rId2"/>
              </a:rPr>
              <a:t>https://www.youtube.com/watch?v=_</a:t>
            </a:r>
            <a:r>
              <a:rPr lang="en-US" dirty="0" smtClean="0">
                <a:hlinkClick r:id="rId2"/>
              </a:rPr>
              <a:t>s1QM2G034w</a:t>
            </a:r>
            <a:endParaRPr lang="en-US" dirty="0" smtClean="0"/>
          </a:p>
          <a:p>
            <a:endParaRPr lang="en-US" dirty="0"/>
          </a:p>
        </p:txBody>
      </p:sp>
    </p:spTree>
    <p:extLst>
      <p:ext uri="{BB962C8B-B14F-4D97-AF65-F5344CB8AC3E}">
        <p14:creationId xmlns:p14="http://schemas.microsoft.com/office/powerpoint/2010/main" val="22632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D8109F-05D6-4A26-8F7E-3EF448E61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683</TotalTime>
  <Words>1091</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Euphemia</vt:lpstr>
      <vt:lpstr>Banded Design Blue 16x9</vt:lpstr>
      <vt:lpstr>Outdoor Ethics</vt:lpstr>
      <vt:lpstr>Ethics</vt:lpstr>
      <vt:lpstr>Conservation</vt:lpstr>
      <vt:lpstr>History of the Conservation Movement</vt:lpstr>
      <vt:lpstr>Teddy Roosevelt – “conservationist president”</vt:lpstr>
      <vt:lpstr>Influential Conservationist – John Muir</vt:lpstr>
      <vt:lpstr>Modern Conservation</vt:lpstr>
      <vt:lpstr>Conservation Organizations</vt:lpstr>
      <vt:lpstr>Outdoor Ethics</vt:lpstr>
      <vt:lpstr>Leave No Trace</vt:lpstr>
      <vt:lpstr>1. Plan Ahead and Prepare </vt:lpstr>
      <vt:lpstr>2. Travel and camp on durable surfaces  </vt:lpstr>
      <vt:lpstr>3. Dispose of waste properly   </vt:lpstr>
      <vt:lpstr>4. Leave what you find  </vt:lpstr>
      <vt:lpstr>5. Minimize campfire impacts </vt:lpstr>
      <vt:lpstr>6. Respect Wildlife</vt:lpstr>
      <vt:lpstr>7. Be considerate to other visitors </vt:lpstr>
      <vt:lpstr>Leave No Trace Activity</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Ethics</dc:title>
  <dc:creator>Susan Milam</dc:creator>
  <cp:keywords/>
  <cp:lastModifiedBy>James Ivey</cp:lastModifiedBy>
  <cp:revision>40</cp:revision>
  <dcterms:created xsi:type="dcterms:W3CDTF">2016-08-23T12:21:40Z</dcterms:created>
  <dcterms:modified xsi:type="dcterms:W3CDTF">2019-04-29T15:18:18Z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