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67" r:id="rId2"/>
    <p:sldMasterId id="2147483779" r:id="rId3"/>
  </p:sldMasterIdLst>
  <p:handoutMasterIdLst>
    <p:handoutMasterId r:id="rId21"/>
  </p:handoutMasterIdLst>
  <p:sldIdLst>
    <p:sldId id="256" r:id="rId4"/>
    <p:sldId id="264" r:id="rId5"/>
    <p:sldId id="257" r:id="rId6"/>
    <p:sldId id="258" r:id="rId7"/>
    <p:sldId id="259" r:id="rId8"/>
    <p:sldId id="262" r:id="rId9"/>
    <p:sldId id="263" r:id="rId10"/>
    <p:sldId id="260" r:id="rId11"/>
    <p:sldId id="26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8FBBB-A10A-45E3-99A8-0AD63FF61D8E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89638-6EAF-4ADC-B15D-1030C0A47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39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8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68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1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68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21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89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1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5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2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2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2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01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8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8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2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0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03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3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Exercising Safely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5136472" cy="10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Exercising in the cold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010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risks associated with exercising in extremely cold temps, wind and rain when a person is not properly equipped</a:t>
            </a:r>
          </a:p>
          <a:p>
            <a:r>
              <a:rPr lang="en-US" dirty="0" smtClean="0"/>
              <a:t>Where warm, loose-fitting layers and protect the extremities where  a lot of heat is lost</a:t>
            </a:r>
          </a:p>
          <a:p>
            <a:r>
              <a:rPr lang="en-US" dirty="0" smtClean="0"/>
              <a:t>Hypothermia – condition in which the body’s temperature drops below normal</a:t>
            </a:r>
          </a:p>
          <a:p>
            <a:pPr lvl="1"/>
            <a:r>
              <a:rPr lang="en-US" dirty="0" smtClean="0"/>
              <a:t>Brain and body systems can’t function properly at low temps </a:t>
            </a:r>
          </a:p>
          <a:p>
            <a:pPr lvl="1"/>
            <a:r>
              <a:rPr lang="en-US" dirty="0" smtClean="0"/>
              <a:t>Can be fatal</a:t>
            </a:r>
          </a:p>
          <a:p>
            <a:pPr lvl="1"/>
            <a:r>
              <a:rPr lang="en-US" dirty="0" smtClean="0"/>
              <a:t>Person may act disoriented or lose motor control</a:t>
            </a:r>
          </a:p>
          <a:p>
            <a:r>
              <a:rPr lang="en-US" dirty="0" smtClean="0"/>
              <a:t>Frostbite – tissue damage from freezing usually to the face, hands, head, and feet</a:t>
            </a:r>
          </a:p>
          <a:p>
            <a:r>
              <a:rPr lang="en-US" dirty="0" smtClean="0"/>
              <a:t>Wind-chill – combined influence of wind and temp on the body</a:t>
            </a:r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286000" cy="149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6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Outdoor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6324600" cy="4724400"/>
          </a:xfrm>
        </p:spPr>
        <p:txBody>
          <a:bodyPr/>
          <a:lstStyle/>
          <a:p>
            <a:r>
              <a:rPr lang="en-US" dirty="0" smtClean="0"/>
              <a:t>Air pollution – avoid exercising when air quality is poor or pick a time of day when motor vehicle traffic is lighter</a:t>
            </a:r>
          </a:p>
          <a:p>
            <a:r>
              <a:rPr lang="en-US" dirty="0" smtClean="0"/>
              <a:t>Unleashed dogs – yell at dog to stop, walk don’t run away</a:t>
            </a:r>
          </a:p>
          <a:p>
            <a:r>
              <a:rPr lang="en-US" dirty="0" smtClean="0"/>
              <a:t>Personal safety – use common sense – exercise</a:t>
            </a:r>
          </a:p>
          <a:p>
            <a:pPr lvl="1"/>
            <a:r>
              <a:rPr lang="en-US" dirty="0" smtClean="0"/>
              <a:t>In well lit areas</a:t>
            </a:r>
          </a:p>
          <a:p>
            <a:pPr lvl="1"/>
            <a:r>
              <a:rPr lang="en-US" dirty="0" smtClean="0"/>
              <a:t>With someone</a:t>
            </a:r>
          </a:p>
          <a:p>
            <a:pPr lvl="1"/>
            <a:r>
              <a:rPr lang="en-US" dirty="0" smtClean="0"/>
              <a:t>In reflective clothing if it is dark</a:t>
            </a:r>
          </a:p>
          <a:p>
            <a:pPr lvl="1"/>
            <a:r>
              <a:rPr lang="en-US" dirty="0" smtClean="0"/>
              <a:t>Avoid isolated areas and high-crime areas if you are alone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2200275" cy="167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7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Footwear for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562600" cy="4724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Pick shoes that are designed for your specific type of exercise</a:t>
            </a:r>
          </a:p>
          <a:p>
            <a:pPr lvl="1"/>
            <a:r>
              <a:rPr lang="en-US" dirty="0" smtClean="0"/>
              <a:t>High top shoes for basketball </a:t>
            </a:r>
          </a:p>
          <a:p>
            <a:pPr lvl="1"/>
            <a:r>
              <a:rPr lang="en-US" dirty="0" smtClean="0"/>
              <a:t>Lightweight shoes with cushioning for running</a:t>
            </a:r>
          </a:p>
          <a:p>
            <a:pPr lvl="1"/>
            <a:r>
              <a:rPr lang="en-US" dirty="0" smtClean="0"/>
              <a:t>All should have a non-skid sole</a:t>
            </a:r>
          </a:p>
          <a:p>
            <a:r>
              <a:rPr lang="en-US" dirty="0" smtClean="0"/>
              <a:t>Pronation – normal motion of the foot as you walk or run, the heel striking the ground through the normal inward role of the foot</a:t>
            </a:r>
          </a:p>
          <a:p>
            <a:pPr lvl="1"/>
            <a:r>
              <a:rPr lang="en-US" dirty="0" smtClean="0"/>
              <a:t>Body’s weight is distributed evenly over the surface of the foot</a:t>
            </a:r>
          </a:p>
          <a:p>
            <a:pPr lvl="1"/>
            <a:r>
              <a:rPr lang="en-US" dirty="0" smtClean="0"/>
              <a:t>Over-pronation and under-pronation can put people at risk for injuries</a:t>
            </a:r>
          </a:p>
          <a:p>
            <a:r>
              <a:rPr lang="en-US" dirty="0" smtClean="0"/>
              <a:t>See page 49 Figure 2.6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30099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9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shoes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Seek advice of an expert</a:t>
            </a:r>
          </a:p>
          <a:p>
            <a:r>
              <a:rPr lang="en-US" dirty="0" smtClean="0"/>
              <a:t>Shoe should provide proper support, flexibility, and cushioning</a:t>
            </a:r>
          </a:p>
          <a:p>
            <a:r>
              <a:rPr lang="en-US" dirty="0" smtClean="0"/>
              <a:t>Snug heel</a:t>
            </a:r>
          </a:p>
          <a:p>
            <a:r>
              <a:rPr lang="en-US" dirty="0" smtClean="0"/>
              <a:t>About ½ inch from longest toe to end of shoe</a:t>
            </a:r>
          </a:p>
          <a:p>
            <a:r>
              <a:rPr lang="en-US" dirty="0" smtClean="0"/>
              <a:t>Try shoes on before you buy</a:t>
            </a:r>
          </a:p>
          <a:p>
            <a:r>
              <a:rPr lang="en-US" dirty="0" smtClean="0"/>
              <a:t>Wear the socks you would wear for exercise</a:t>
            </a:r>
          </a:p>
          <a:p>
            <a:r>
              <a:rPr lang="en-US" dirty="0" smtClean="0"/>
              <a:t>Remember your feet swell during exercise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86400"/>
            <a:ext cx="4495800" cy="108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7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fitness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Biomechanics – the study and application of principles of physics to human motion</a:t>
            </a:r>
          </a:p>
          <a:p>
            <a:r>
              <a:rPr lang="en-US" dirty="0" smtClean="0"/>
              <a:t>Using good form in jogging and walking will minimize the risk of injury from the stress placed on the body during exercise</a:t>
            </a:r>
          </a:p>
          <a:p>
            <a:r>
              <a:rPr lang="en-US" dirty="0" smtClean="0"/>
              <a:t>Good form = </a:t>
            </a:r>
          </a:p>
          <a:p>
            <a:pPr lvl="1"/>
            <a:r>
              <a:rPr lang="en-US" dirty="0" smtClean="0"/>
              <a:t>Breath through your nose and mouth</a:t>
            </a:r>
          </a:p>
          <a:p>
            <a:pPr lvl="1"/>
            <a:r>
              <a:rPr lang="en-US" dirty="0" smtClean="0"/>
              <a:t>Relax your neck, arms, and shoulders</a:t>
            </a:r>
          </a:p>
          <a:p>
            <a:pPr lvl="1"/>
            <a:r>
              <a:rPr lang="en-US" dirty="0" smtClean="0"/>
              <a:t>Hands held loosely</a:t>
            </a:r>
          </a:p>
          <a:p>
            <a:pPr lvl="1"/>
            <a:r>
              <a:rPr lang="en-US" dirty="0" smtClean="0"/>
              <a:t>Elbows flexed at about 90 degrees</a:t>
            </a:r>
          </a:p>
          <a:p>
            <a:pPr lvl="1"/>
            <a:r>
              <a:rPr lang="en-US" dirty="0" smtClean="0"/>
              <a:t>Stand upright</a:t>
            </a:r>
          </a:p>
          <a:p>
            <a:pPr lvl="1"/>
            <a:r>
              <a:rPr lang="en-US" dirty="0" smtClean="0"/>
              <a:t>Use a smooth, even stride with heel-toe strike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Cuts, scrapes – keep clean with antiseptic and cover with bandage</a:t>
            </a:r>
          </a:p>
          <a:p>
            <a:r>
              <a:rPr lang="en-US" dirty="0" smtClean="0"/>
              <a:t>Bruises – no treatment necessary</a:t>
            </a:r>
          </a:p>
          <a:p>
            <a:r>
              <a:rPr lang="en-US" dirty="0" smtClean="0"/>
              <a:t>Blisters – caused by friction between skin and other surface</a:t>
            </a:r>
          </a:p>
          <a:p>
            <a:pPr lvl="1"/>
            <a:r>
              <a:rPr lang="en-US" dirty="0" smtClean="0"/>
              <a:t>Common when you first start training</a:t>
            </a:r>
          </a:p>
          <a:p>
            <a:pPr lvl="1"/>
            <a:r>
              <a:rPr lang="en-US" dirty="0" smtClean="0"/>
              <a:t>Avoid by breaking in shoes and wearing socks that fit well</a:t>
            </a:r>
          </a:p>
          <a:p>
            <a:pPr lvl="1"/>
            <a:r>
              <a:rPr lang="en-US" dirty="0" smtClean="0"/>
              <a:t>Treat by cleaning with antiseptic and bandaging</a:t>
            </a:r>
          </a:p>
          <a:p>
            <a:pPr lvl="1"/>
            <a:r>
              <a:rPr lang="en-US" dirty="0" smtClean="0"/>
              <a:t>If you have medical supplies, go ahead and pop and treat the blister</a:t>
            </a:r>
          </a:p>
          <a:p>
            <a:pPr lvl="1"/>
            <a:r>
              <a:rPr lang="en-US" dirty="0" smtClean="0"/>
              <a:t>If you do not have supplies, leave the blister intact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Muscle cramps – painful spasms that occur during exercise</a:t>
            </a:r>
          </a:p>
          <a:p>
            <a:pPr lvl="1"/>
            <a:r>
              <a:rPr lang="en-US" dirty="0" smtClean="0"/>
              <a:t>Associated with dehydration</a:t>
            </a:r>
          </a:p>
          <a:p>
            <a:pPr lvl="1"/>
            <a:r>
              <a:rPr lang="en-US" dirty="0" smtClean="0"/>
              <a:t>Side-stitch – cramp in the side of abdomen that occurs during vigorous running</a:t>
            </a:r>
          </a:p>
          <a:p>
            <a:pPr lvl="1"/>
            <a:r>
              <a:rPr lang="en-US" dirty="0" smtClean="0"/>
              <a:t>Avoid cramps by staying hydrated and using a proper warm-up and cool down</a:t>
            </a:r>
          </a:p>
          <a:p>
            <a:pPr lvl="1"/>
            <a:r>
              <a:rPr lang="en-US" dirty="0" smtClean="0"/>
              <a:t>Treat cramps with stretching and massage</a:t>
            </a:r>
          </a:p>
          <a:p>
            <a:r>
              <a:rPr lang="en-US" dirty="0" smtClean="0"/>
              <a:t>Connective tissue injuries – tissues that hold joints together</a:t>
            </a:r>
          </a:p>
          <a:p>
            <a:pPr lvl="1"/>
            <a:r>
              <a:rPr lang="en-US" dirty="0" smtClean="0"/>
              <a:t>Tendons – connects muscle to bone</a:t>
            </a:r>
          </a:p>
          <a:p>
            <a:pPr lvl="1"/>
            <a:r>
              <a:rPr lang="en-US" dirty="0" smtClean="0"/>
              <a:t>Ligaments – connects bone to bone</a:t>
            </a:r>
          </a:p>
          <a:p>
            <a:pPr lvl="1"/>
            <a:r>
              <a:rPr lang="en-US" dirty="0" smtClean="0"/>
              <a:t>Cartilage – surrounds end of joints to prevent bone from rubbing on bone</a:t>
            </a:r>
          </a:p>
          <a:p>
            <a:r>
              <a:rPr lang="en-US" dirty="0" smtClean="0"/>
              <a:t>Shin splints – tears or inflammation of the tendons and muscles along the shin bone</a:t>
            </a:r>
          </a:p>
          <a:p>
            <a:r>
              <a:rPr lang="en-US" dirty="0" smtClean="0"/>
              <a:t>Strain – tearing of muscle or tendon</a:t>
            </a:r>
          </a:p>
          <a:p>
            <a:r>
              <a:rPr lang="en-US" dirty="0" smtClean="0"/>
              <a:t>Sprain – tearing of ligaments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Rest the injured part</a:t>
            </a:r>
          </a:p>
          <a:p>
            <a:r>
              <a:rPr lang="en-US" dirty="0" smtClean="0"/>
              <a:t>Ice to reduce the swelling (don’t apply ice directly to skin, use </a:t>
            </a:r>
            <a:r>
              <a:rPr lang="en-US" dirty="0" err="1" smtClean="0"/>
              <a:t>towell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Compression with an elastic bandage</a:t>
            </a:r>
          </a:p>
          <a:p>
            <a:r>
              <a:rPr lang="en-US" dirty="0" smtClean="0"/>
              <a:t>Elevation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Wearing the correct shoes, following proper warm-ups and cool downs, and use good biomechanics can prevent many injuries.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1884019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3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screenings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Get one of these before you start a program of vigorous physical activity</a:t>
            </a:r>
          </a:p>
          <a:p>
            <a:r>
              <a:rPr lang="en-US" dirty="0" smtClean="0"/>
              <a:t>Basic assessment of a person’s overall health and personal fitness</a:t>
            </a:r>
          </a:p>
          <a:p>
            <a:r>
              <a:rPr lang="en-US" dirty="0" smtClean="0"/>
              <a:t>Performed by a doctor or nurse</a:t>
            </a:r>
          </a:p>
          <a:p>
            <a:endParaRPr lang="en-US" dirty="0"/>
          </a:p>
          <a:p>
            <a:r>
              <a:rPr lang="en-US" dirty="0" smtClean="0"/>
              <a:t>Who?</a:t>
            </a:r>
          </a:p>
          <a:p>
            <a:pPr lvl="1"/>
            <a:r>
              <a:rPr lang="en-US" dirty="0" smtClean="0"/>
              <a:t>People with poor lifestyle habits</a:t>
            </a:r>
          </a:p>
          <a:p>
            <a:pPr lvl="1"/>
            <a:r>
              <a:rPr lang="en-US" dirty="0" smtClean="0"/>
              <a:t>People over 40</a:t>
            </a:r>
          </a:p>
          <a:p>
            <a:pPr lvl="1"/>
            <a:r>
              <a:rPr lang="en-US" dirty="0" smtClean="0"/>
              <a:t>Overweight or obese people</a:t>
            </a:r>
          </a:p>
          <a:p>
            <a:pPr lvl="1"/>
            <a:r>
              <a:rPr lang="en-US" dirty="0" smtClean="0"/>
              <a:t>People with chronic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Exercising in the heat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4200" y="1981200"/>
            <a:ext cx="55626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Environmental conditions can potentially pose a risk factor for personal health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Does that mean we can’t exercise in the heat?</a:t>
            </a:r>
            <a:r>
              <a:rPr lang="en-US" dirty="0"/>
              <a:t>	</a:t>
            </a:r>
            <a:r>
              <a:rPr lang="en-US" dirty="0" smtClean="0"/>
              <a:t>NO!!!</a:t>
            </a:r>
          </a:p>
          <a:p>
            <a:endParaRPr lang="en-US" dirty="0"/>
          </a:p>
          <a:p>
            <a:r>
              <a:rPr lang="en-US" dirty="0" smtClean="0"/>
              <a:t>As long as we follow some simple guidelines and common sense, most activities can be carried out safely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4229"/>
            <a:ext cx="27527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936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Extreme Heat and Fluid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During exercise your body produces heat causing your temperature to rise</a:t>
            </a:r>
          </a:p>
          <a:p>
            <a:r>
              <a:rPr lang="en-US" dirty="0" smtClean="0"/>
              <a:t>To prevent overheating, you sweat</a:t>
            </a:r>
          </a:p>
          <a:p>
            <a:r>
              <a:rPr lang="en-US" dirty="0" smtClean="0"/>
              <a:t>When the sweat evaporates, heat is released from your body lowering your temp</a:t>
            </a:r>
          </a:p>
          <a:p>
            <a:endParaRPr lang="en-US" dirty="0"/>
          </a:p>
          <a:p>
            <a:r>
              <a:rPr lang="en-US" dirty="0" smtClean="0"/>
              <a:t>Fluid balance – describes the body’s ability to balance the fluids taken in and those lost through sweat and excretion</a:t>
            </a:r>
          </a:p>
          <a:p>
            <a:r>
              <a:rPr lang="en-US" dirty="0" smtClean="0"/>
              <a:t>Dehydration occurs when the body loses too much water which can put you at risk for heat related illnesses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4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Illness - Mild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373563"/>
          </a:xfrm>
        </p:spPr>
        <p:txBody>
          <a:bodyPr>
            <a:normAutofit/>
          </a:bodyPr>
          <a:lstStyle/>
          <a:p>
            <a:r>
              <a:rPr lang="en-US" b="1" dirty="0" smtClean="0"/>
              <a:t>Mild</a:t>
            </a:r>
          </a:p>
          <a:p>
            <a:pPr lvl="1"/>
            <a:r>
              <a:rPr lang="en-US" dirty="0" smtClean="0"/>
              <a:t>Heat cramps – muscle spasms resulting from the loss of large amounts of water and salt through perspiration or excretion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Minimized by drinking plenty of fluids before and during physical activity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5800"/>
            <a:ext cx="2971800" cy="197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0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illness - moderate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93A299"/>
              </a:buClr>
            </a:pPr>
            <a:r>
              <a:rPr lang="en-US" b="1" dirty="0">
                <a:solidFill>
                  <a:srgbClr val="564B3C"/>
                </a:solidFill>
              </a:rPr>
              <a:t>Moderate</a:t>
            </a:r>
          </a:p>
          <a:p>
            <a:pPr lvl="1">
              <a:buClr>
                <a:srgbClr val="CF543F"/>
              </a:buClr>
            </a:pPr>
            <a:r>
              <a:rPr lang="en-US" u="sng" dirty="0">
                <a:solidFill>
                  <a:srgbClr val="564B3C"/>
                </a:solidFill>
              </a:rPr>
              <a:t>Heat exhaustion </a:t>
            </a:r>
            <a:r>
              <a:rPr lang="en-US" dirty="0">
                <a:solidFill>
                  <a:srgbClr val="564B3C"/>
                </a:solidFill>
              </a:rPr>
              <a:t>– overheating of the body resulting in the following symptoms</a:t>
            </a:r>
          </a:p>
          <a:p>
            <a:pPr lvl="2">
              <a:buClr>
                <a:srgbClr val="B5AE53"/>
              </a:buClr>
            </a:pPr>
            <a:r>
              <a:rPr lang="en-US" dirty="0">
                <a:solidFill>
                  <a:srgbClr val="564B3C"/>
                </a:solidFill>
              </a:rPr>
              <a:t>Cold, clammy skin</a:t>
            </a:r>
          </a:p>
          <a:p>
            <a:pPr lvl="2">
              <a:buClr>
                <a:srgbClr val="B5AE53"/>
              </a:buClr>
            </a:pPr>
            <a:r>
              <a:rPr lang="en-US" dirty="0">
                <a:solidFill>
                  <a:srgbClr val="564B3C"/>
                </a:solidFill>
              </a:rPr>
              <a:t>Weakness</a:t>
            </a:r>
          </a:p>
          <a:p>
            <a:pPr lvl="2">
              <a:buClr>
                <a:srgbClr val="B5AE53"/>
              </a:buClr>
            </a:pPr>
            <a:r>
              <a:rPr lang="en-US" dirty="0">
                <a:solidFill>
                  <a:srgbClr val="564B3C"/>
                </a:solidFill>
              </a:rPr>
              <a:t>Headache</a:t>
            </a:r>
          </a:p>
          <a:p>
            <a:pPr lvl="2">
              <a:buClr>
                <a:srgbClr val="B5AE53"/>
              </a:buClr>
            </a:pPr>
            <a:r>
              <a:rPr lang="en-US" dirty="0">
                <a:solidFill>
                  <a:srgbClr val="564B3C"/>
                </a:solidFill>
              </a:rPr>
              <a:t>Rapid pulse</a:t>
            </a:r>
          </a:p>
          <a:p>
            <a:pPr lvl="2">
              <a:buClr>
                <a:srgbClr val="B5AE53"/>
              </a:buClr>
            </a:pPr>
            <a:r>
              <a:rPr lang="en-US" dirty="0">
                <a:solidFill>
                  <a:srgbClr val="564B3C"/>
                </a:solidFill>
              </a:rPr>
              <a:t>Nausea</a:t>
            </a:r>
          </a:p>
          <a:p>
            <a:pPr lvl="2">
              <a:buClr>
                <a:srgbClr val="B5AE53"/>
              </a:buClr>
            </a:pPr>
            <a:r>
              <a:rPr lang="en-US" dirty="0">
                <a:solidFill>
                  <a:srgbClr val="564B3C"/>
                </a:solidFill>
              </a:rPr>
              <a:t>Heavy sweating</a:t>
            </a:r>
          </a:p>
          <a:p>
            <a:pPr lvl="2">
              <a:buClr>
                <a:srgbClr val="B5AE53"/>
              </a:buClr>
            </a:pPr>
            <a:r>
              <a:rPr lang="en-US" dirty="0">
                <a:solidFill>
                  <a:srgbClr val="564B3C"/>
                </a:solidFill>
              </a:rPr>
              <a:t>Dizziness</a:t>
            </a:r>
          </a:p>
          <a:p>
            <a:pPr lvl="2">
              <a:buClr>
                <a:srgbClr val="B5AE53"/>
              </a:buClr>
            </a:pPr>
            <a:r>
              <a:rPr lang="en-US" dirty="0">
                <a:solidFill>
                  <a:srgbClr val="564B3C"/>
                </a:solidFill>
              </a:rPr>
              <a:t>Weight loss</a:t>
            </a:r>
          </a:p>
          <a:p>
            <a:pPr lvl="1">
              <a:buClr>
                <a:srgbClr val="CF543F"/>
              </a:buClr>
            </a:pPr>
            <a:endParaRPr lang="en-US" sz="1500" dirty="0" smtClean="0">
              <a:solidFill>
                <a:srgbClr val="564B3C"/>
              </a:solidFill>
            </a:endParaRPr>
          </a:p>
          <a:p>
            <a:pPr lvl="1">
              <a:buClr>
                <a:srgbClr val="CF543F"/>
              </a:buClr>
            </a:pPr>
            <a:r>
              <a:rPr lang="en-US" dirty="0" smtClean="0">
                <a:solidFill>
                  <a:srgbClr val="564B3C"/>
                </a:solidFill>
              </a:rPr>
              <a:t>Stop </a:t>
            </a:r>
            <a:r>
              <a:rPr lang="en-US" dirty="0">
                <a:solidFill>
                  <a:srgbClr val="564B3C"/>
                </a:solidFill>
              </a:rPr>
              <a:t>activity, Move person to cool place and drink plenty of fluids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1882065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99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</a:t>
            </a:r>
            <a:r>
              <a:rPr lang="en-US" dirty="0" err="1" smtClean="0"/>
              <a:t>iLlness</a:t>
            </a:r>
            <a:r>
              <a:rPr lang="en-US" dirty="0" smtClean="0"/>
              <a:t> - Severe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752600"/>
            <a:ext cx="8001000" cy="4572000"/>
          </a:xfrm>
        </p:spPr>
        <p:txBody>
          <a:bodyPr/>
          <a:lstStyle/>
          <a:p>
            <a:r>
              <a:rPr lang="en-US" b="1" dirty="0"/>
              <a:t>Severe </a:t>
            </a:r>
          </a:p>
          <a:p>
            <a:pPr lvl="1"/>
            <a:r>
              <a:rPr lang="en-US" u="sng" dirty="0"/>
              <a:t>Heat Stroke </a:t>
            </a:r>
            <a:r>
              <a:rPr lang="en-US" dirty="0"/>
              <a:t>– condition in which the body can no longer rid itself of heat through perspiration – LIFE THREATENING – CALL 911</a:t>
            </a:r>
          </a:p>
          <a:p>
            <a:pPr lvl="1"/>
            <a:r>
              <a:rPr lang="en-US" dirty="0"/>
              <a:t>Symptoms</a:t>
            </a:r>
          </a:p>
          <a:p>
            <a:pPr lvl="2"/>
            <a:r>
              <a:rPr lang="en-US" dirty="0"/>
              <a:t>Very high body temp</a:t>
            </a:r>
          </a:p>
          <a:p>
            <a:pPr lvl="2"/>
            <a:r>
              <a:rPr lang="en-US" dirty="0"/>
              <a:t>Rapid pulse</a:t>
            </a:r>
          </a:p>
          <a:p>
            <a:pPr lvl="2"/>
            <a:r>
              <a:rPr lang="en-US" dirty="0"/>
              <a:t>Loss of </a:t>
            </a:r>
            <a:r>
              <a:rPr lang="en-US" dirty="0" err="1"/>
              <a:t>concsiousness</a:t>
            </a:r>
            <a:endParaRPr lang="en-US" dirty="0"/>
          </a:p>
          <a:p>
            <a:pPr lvl="2"/>
            <a:r>
              <a:rPr lang="en-US" dirty="0"/>
              <a:t>Hot and dry skin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Move </a:t>
            </a:r>
            <a:r>
              <a:rPr lang="en-US" dirty="0"/>
              <a:t>person to cool place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sponge </a:t>
            </a:r>
            <a:r>
              <a:rPr lang="en-US" dirty="0"/>
              <a:t>body with cold water until EMS arrives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4" y="2993571"/>
            <a:ext cx="3048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2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6203272" cy="10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avoid </a:t>
            </a:r>
            <a:br>
              <a:rPr lang="en-US" dirty="0" smtClean="0"/>
            </a:br>
            <a:r>
              <a:rPr lang="en-US" dirty="0" smtClean="0"/>
              <a:t>heat related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222072" cy="440740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Gradually</a:t>
            </a:r>
            <a:r>
              <a:rPr lang="en-US" dirty="0" smtClean="0"/>
              <a:t> increase the intensity of activity</a:t>
            </a:r>
          </a:p>
          <a:p>
            <a:r>
              <a:rPr lang="en-US" b="1" dirty="0" smtClean="0"/>
              <a:t>Acclimatization </a:t>
            </a:r>
            <a:r>
              <a:rPr lang="en-US" dirty="0" smtClean="0"/>
              <a:t>– allowing your body to adapt </a:t>
            </a:r>
            <a:r>
              <a:rPr lang="en-US" dirty="0" err="1" smtClean="0"/>
              <a:t>slowy</a:t>
            </a:r>
            <a:r>
              <a:rPr lang="en-US" dirty="0" smtClean="0"/>
              <a:t> to the weather conditions, 5 to 10 days</a:t>
            </a:r>
          </a:p>
          <a:p>
            <a:r>
              <a:rPr lang="en-US" b="1" dirty="0" smtClean="0"/>
              <a:t>Fluid Intake </a:t>
            </a:r>
            <a:r>
              <a:rPr lang="en-US" dirty="0" smtClean="0"/>
              <a:t>– can lose up to 3 liters of water per hour when exercising in hot weather</a:t>
            </a:r>
          </a:p>
          <a:p>
            <a:r>
              <a:rPr lang="en-US" u="sng" dirty="0" smtClean="0"/>
              <a:t>Before</a:t>
            </a:r>
            <a:r>
              <a:rPr lang="en-US" dirty="0" smtClean="0"/>
              <a:t> activity – 12 to 20 ounces 10 – 20 minutes prior to</a:t>
            </a:r>
          </a:p>
          <a:p>
            <a:r>
              <a:rPr lang="en-US" u="sng" dirty="0" smtClean="0"/>
              <a:t>During</a:t>
            </a:r>
            <a:r>
              <a:rPr lang="en-US" dirty="0" smtClean="0"/>
              <a:t> activity – 12 to 36 ounces per hour</a:t>
            </a:r>
          </a:p>
          <a:p>
            <a:r>
              <a:rPr lang="en-US" u="sng" dirty="0" smtClean="0"/>
              <a:t>After </a:t>
            </a:r>
            <a:r>
              <a:rPr lang="en-US" dirty="0" smtClean="0"/>
              <a:t>activity – 16 ounces per pound lost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514600"/>
            <a:ext cx="4038600" cy="402640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Clothing</a:t>
            </a:r>
            <a:r>
              <a:rPr lang="en-US" dirty="0" smtClean="0"/>
              <a:t> – </a:t>
            </a:r>
          </a:p>
          <a:p>
            <a:pPr lvl="1"/>
            <a:r>
              <a:rPr lang="en-US" dirty="0" smtClean="0"/>
              <a:t>Lightweight</a:t>
            </a:r>
          </a:p>
          <a:p>
            <a:pPr lvl="1"/>
            <a:r>
              <a:rPr lang="en-US" dirty="0" smtClean="0"/>
              <a:t>Cotton to absorb moisture and promote evaporation</a:t>
            </a:r>
          </a:p>
          <a:p>
            <a:pPr lvl="1"/>
            <a:r>
              <a:rPr lang="en-US" dirty="0" smtClean="0"/>
              <a:t>Loose fitting to allow for air flow near the skin</a:t>
            </a:r>
          </a:p>
          <a:p>
            <a:pPr lvl="1"/>
            <a:r>
              <a:rPr lang="en-US" dirty="0" smtClean="0"/>
              <a:t>Light color</a:t>
            </a:r>
          </a:p>
          <a:p>
            <a:pPr lvl="1"/>
            <a:r>
              <a:rPr lang="en-US" dirty="0" smtClean="0"/>
              <a:t>sunscreen</a:t>
            </a:r>
          </a:p>
          <a:p>
            <a:r>
              <a:rPr lang="en-US" b="1" dirty="0" smtClean="0"/>
              <a:t>Heat Stress Index </a:t>
            </a:r>
            <a:r>
              <a:rPr lang="en-US" dirty="0" smtClean="0"/>
              <a:t>– scientific measure of the combined effects of heat and humidity on the body</a:t>
            </a:r>
          </a:p>
          <a:p>
            <a:pPr lvl="1"/>
            <a:r>
              <a:rPr lang="en-US" dirty="0" smtClean="0"/>
              <a:t>Indicates risk of injury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1733550" cy="209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27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Index chart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48301"/>
            <a:ext cx="6477000" cy="470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8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1020</Words>
  <Application>Microsoft Office PowerPoint</Application>
  <PresentationFormat>On-screen Show (4:3)</PresentationFormat>
  <Paragraphs>145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Calibri</vt:lpstr>
      <vt:lpstr>Century Gothic</vt:lpstr>
      <vt:lpstr>iRespondGraphMaster</vt:lpstr>
      <vt:lpstr>Apothecary</vt:lpstr>
      <vt:lpstr>iRespondQuestionMaster</vt:lpstr>
      <vt:lpstr>Exercising Safely</vt:lpstr>
      <vt:lpstr>Medical screenings</vt:lpstr>
      <vt:lpstr>Exercising in the heat</vt:lpstr>
      <vt:lpstr>Extreme Heat and Fluid Balance</vt:lpstr>
      <vt:lpstr>Heat Illness - Mild</vt:lpstr>
      <vt:lpstr>Heat illness - moderate</vt:lpstr>
      <vt:lpstr>Heat iLlness - Severe</vt:lpstr>
      <vt:lpstr>How to avoid  heat related injuries</vt:lpstr>
      <vt:lpstr>Heat Index chart</vt:lpstr>
      <vt:lpstr>Exercising in the cold</vt:lpstr>
      <vt:lpstr>Other Outdoor concerns</vt:lpstr>
      <vt:lpstr>Footwear for exercise</vt:lpstr>
      <vt:lpstr>Buying shoes</vt:lpstr>
      <vt:lpstr>Preventing fitness injuries</vt:lpstr>
      <vt:lpstr>Common injuries</vt:lpstr>
      <vt:lpstr>Common injuries</vt:lpstr>
      <vt:lpstr>Treating injuries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Exercising in the Heat Safely</dc:title>
  <dc:creator>Susan Milam</dc:creator>
  <cp:lastModifiedBy>Jeffrey Wishon</cp:lastModifiedBy>
  <cp:revision>26</cp:revision>
  <cp:lastPrinted>2011-08-11T14:42:44Z</cp:lastPrinted>
  <dcterms:created xsi:type="dcterms:W3CDTF">2011-08-10T16:15:23Z</dcterms:created>
  <dcterms:modified xsi:type="dcterms:W3CDTF">2019-05-01T16:19:07Z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