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153637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395629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15245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301361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3386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2427111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2209941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2628499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276267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EF5320-1D3F-4DD9-90E4-362EC4D3CC43}" type="datetimeFigureOut">
              <a:rPr lang="en-US" smtClean="0"/>
              <a:t>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3702850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EF5320-1D3F-4DD9-90E4-362EC4D3CC4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1445417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EF5320-1D3F-4DD9-90E4-362EC4D3CC43}" type="datetimeFigureOut">
              <a:rPr lang="en-US" smtClean="0"/>
              <a:t>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1931283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EF5320-1D3F-4DD9-90E4-362EC4D3CC43}" type="datetimeFigureOut">
              <a:rPr lang="en-US" smtClean="0"/>
              <a:t>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163185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EF5320-1D3F-4DD9-90E4-362EC4D3CC43}" type="datetimeFigureOut">
              <a:rPr lang="en-US" smtClean="0"/>
              <a:t>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14065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EF5320-1D3F-4DD9-90E4-362EC4D3CC4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429405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F5320-1D3F-4DD9-90E4-362EC4D3CC43}" type="datetimeFigureOut">
              <a:rPr lang="en-US" smtClean="0"/>
              <a:t>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AB70FD-484C-404B-9F5F-FAB574044F99}" type="slidenum">
              <a:rPr lang="en-US" smtClean="0"/>
              <a:t>‹#›</a:t>
            </a:fld>
            <a:endParaRPr lang="en-US"/>
          </a:p>
        </p:txBody>
      </p:sp>
    </p:spTree>
    <p:extLst>
      <p:ext uri="{BB962C8B-B14F-4D97-AF65-F5344CB8AC3E}">
        <p14:creationId xmlns:p14="http://schemas.microsoft.com/office/powerpoint/2010/main" val="148933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AEF5320-1D3F-4DD9-90E4-362EC4D3CC43}" type="datetimeFigureOut">
              <a:rPr lang="en-US" smtClean="0"/>
              <a:t>11/8/2019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1AB70FD-484C-404B-9F5F-FAB574044F99}" type="slidenum">
              <a:rPr lang="en-US" smtClean="0"/>
              <a:t>‹#›</a:t>
            </a:fld>
            <a:endParaRPr lang="en-US"/>
          </a:p>
        </p:txBody>
      </p:sp>
    </p:spTree>
    <p:extLst>
      <p:ext uri="{BB962C8B-B14F-4D97-AF65-F5344CB8AC3E}">
        <p14:creationId xmlns:p14="http://schemas.microsoft.com/office/powerpoint/2010/main" val="13939191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minddivided.com/tag/scal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486C79E-AD92-4662-BFAE-DEDAD6B483C6}"/>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1239" t="6488" b="2603"/>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82F3D143-4E9F-46EB-9662-70FDC0DAA57C}"/>
              </a:ext>
            </a:extLst>
          </p:cNvPr>
          <p:cNvSpPr>
            <a:spLocks noGrp="1"/>
          </p:cNvSpPr>
          <p:nvPr>
            <p:ph type="ctrTitle"/>
          </p:nvPr>
        </p:nvSpPr>
        <p:spPr>
          <a:xfrm>
            <a:off x="668867" y="1678666"/>
            <a:ext cx="4088190" cy="2369093"/>
          </a:xfrm>
        </p:spPr>
        <p:txBody>
          <a:bodyPr>
            <a:normAutofit/>
          </a:bodyPr>
          <a:lstStyle/>
          <a:p>
            <a:r>
              <a:rPr lang="en-US" sz="4800" dirty="0"/>
              <a:t>BOWLING</a:t>
            </a:r>
          </a:p>
        </p:txBody>
      </p:sp>
      <p:sp>
        <p:nvSpPr>
          <p:cNvPr id="3" name="Subtitle 2">
            <a:extLst>
              <a:ext uri="{FF2B5EF4-FFF2-40B4-BE49-F238E27FC236}">
                <a16:creationId xmlns:a16="http://schemas.microsoft.com/office/drawing/2014/main" id="{14D14A5F-3FE0-4B5A-91F3-50C77FBBE593}"/>
              </a:ext>
            </a:extLst>
          </p:cNvPr>
          <p:cNvSpPr>
            <a:spLocks noGrp="1"/>
          </p:cNvSpPr>
          <p:nvPr>
            <p:ph type="subTitle" idx="1"/>
          </p:nvPr>
        </p:nvSpPr>
        <p:spPr>
          <a:xfrm>
            <a:off x="677335" y="4050831"/>
            <a:ext cx="4079721" cy="1096901"/>
          </a:xfrm>
        </p:spPr>
        <p:txBody>
          <a:bodyPr>
            <a:normAutofit/>
          </a:bodyPr>
          <a:lstStyle/>
          <a:p>
            <a:endParaRPr lang="en-US" sz="1600"/>
          </a:p>
        </p:txBody>
      </p:sp>
      <p:cxnSp>
        <p:nvCxnSpPr>
          <p:cNvPr id="11" name="Straight Connector 10">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TextBox 5">
            <a:extLst>
              <a:ext uri="{FF2B5EF4-FFF2-40B4-BE49-F238E27FC236}">
                <a16:creationId xmlns:a16="http://schemas.microsoft.com/office/drawing/2014/main" id="{3D8A74E3-F1ED-4FCF-996A-6AAA26DF3761}"/>
              </a:ext>
            </a:extLst>
          </p:cNvPr>
          <p:cNvSpPr txBox="1"/>
          <p:nvPr/>
        </p:nvSpPr>
        <p:spPr>
          <a:xfrm>
            <a:off x="9665346" y="6657945"/>
            <a:ext cx="2526654"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aminddivided.com/tag/scal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56612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6E432-B3DC-46C3-A830-2591F0E79CAF}"/>
              </a:ext>
            </a:extLst>
          </p:cNvPr>
          <p:cNvSpPr>
            <a:spLocks noGrp="1"/>
          </p:cNvSpPr>
          <p:nvPr>
            <p:ph type="title"/>
          </p:nvPr>
        </p:nvSpPr>
        <p:spPr>
          <a:xfrm>
            <a:off x="677335" y="1106085"/>
            <a:ext cx="8596668" cy="728133"/>
          </a:xfrm>
        </p:spPr>
        <p:txBody>
          <a:bodyPr/>
          <a:lstStyle/>
          <a:p>
            <a:r>
              <a:rPr lang="en-US" dirty="0"/>
              <a:t>HISTORY	</a:t>
            </a:r>
          </a:p>
        </p:txBody>
      </p:sp>
      <p:sp>
        <p:nvSpPr>
          <p:cNvPr id="3" name="Text Placeholder 2">
            <a:extLst>
              <a:ext uri="{FF2B5EF4-FFF2-40B4-BE49-F238E27FC236}">
                <a16:creationId xmlns:a16="http://schemas.microsoft.com/office/drawing/2014/main" id="{4635B500-46BF-450E-9708-F0D3FE8DC588}"/>
              </a:ext>
            </a:extLst>
          </p:cNvPr>
          <p:cNvSpPr>
            <a:spLocks noGrp="1"/>
          </p:cNvSpPr>
          <p:nvPr>
            <p:ph type="body" idx="1"/>
          </p:nvPr>
        </p:nvSpPr>
        <p:spPr>
          <a:xfrm>
            <a:off x="677335" y="2790825"/>
            <a:ext cx="8596668" cy="3429000"/>
          </a:xfrm>
        </p:spPr>
        <p:txBody>
          <a:bodyPr>
            <a:normAutofit/>
          </a:bodyPr>
          <a:lstStyle/>
          <a:p>
            <a:pPr marL="342900" indent="-342900">
              <a:buFont typeface="Arial" panose="020B0604020202020204" pitchFamily="34" charset="0"/>
              <a:buChar char="•"/>
            </a:pPr>
            <a:r>
              <a:rPr lang="en-US" dirty="0"/>
              <a:t>Bowling balls and pins were found in the tomb of an Egyptian king who died in 5,200 B.C. </a:t>
            </a:r>
          </a:p>
          <a:p>
            <a:pPr marL="342900" indent="-342900">
              <a:buFont typeface="Arial" panose="020B0604020202020204" pitchFamily="34" charset="0"/>
              <a:buChar char="•"/>
            </a:pPr>
            <a:r>
              <a:rPr lang="en-US" dirty="0"/>
              <a:t>Bowling was part of a religious ceremony in 4th century Germany. </a:t>
            </a:r>
          </a:p>
          <a:p>
            <a:pPr marL="342900" indent="-342900">
              <a:buFont typeface="Arial" panose="020B0604020202020204" pitchFamily="34" charset="0"/>
              <a:buChar char="•"/>
            </a:pPr>
            <a:r>
              <a:rPr lang="en-US" dirty="0"/>
              <a:t>Those who could knock down the pins were said to be of good character. </a:t>
            </a:r>
          </a:p>
          <a:p>
            <a:pPr marL="342900" indent="-342900">
              <a:buFont typeface="Arial" panose="020B0604020202020204" pitchFamily="34" charset="0"/>
              <a:buChar char="•"/>
            </a:pPr>
            <a:r>
              <a:rPr lang="en-US" dirty="0"/>
              <a:t>Those who missed had to do penance. </a:t>
            </a:r>
          </a:p>
          <a:p>
            <a:endParaRPr lang="en-US" dirty="0"/>
          </a:p>
        </p:txBody>
      </p:sp>
    </p:spTree>
    <p:extLst>
      <p:ext uri="{BB962C8B-B14F-4D97-AF65-F5344CB8AC3E}">
        <p14:creationId xmlns:p14="http://schemas.microsoft.com/office/powerpoint/2010/main" val="355371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0815F-A3FA-4BC9-96D5-414230C0AAD8}"/>
              </a:ext>
            </a:extLst>
          </p:cNvPr>
          <p:cNvSpPr>
            <a:spLocks noGrp="1"/>
          </p:cNvSpPr>
          <p:nvPr>
            <p:ph type="title"/>
          </p:nvPr>
        </p:nvSpPr>
        <p:spPr>
          <a:xfrm>
            <a:off x="677335" y="681567"/>
            <a:ext cx="8596668" cy="575733"/>
          </a:xfrm>
        </p:spPr>
        <p:txBody>
          <a:bodyPr>
            <a:normAutofit fontScale="90000"/>
          </a:bodyPr>
          <a:lstStyle/>
          <a:p>
            <a:r>
              <a:rPr lang="en-US" dirty="0"/>
              <a:t>THE LANE &amp; EQUIPMENT</a:t>
            </a:r>
          </a:p>
        </p:txBody>
      </p:sp>
      <p:sp>
        <p:nvSpPr>
          <p:cNvPr id="3" name="Text Placeholder 2">
            <a:extLst>
              <a:ext uri="{FF2B5EF4-FFF2-40B4-BE49-F238E27FC236}">
                <a16:creationId xmlns:a16="http://schemas.microsoft.com/office/drawing/2014/main" id="{FCAE5D02-6474-4D97-B6F8-8CCF85AEA671}"/>
              </a:ext>
            </a:extLst>
          </p:cNvPr>
          <p:cNvSpPr>
            <a:spLocks noGrp="1"/>
          </p:cNvSpPr>
          <p:nvPr>
            <p:ph type="body" idx="1"/>
          </p:nvPr>
        </p:nvSpPr>
        <p:spPr>
          <a:xfrm>
            <a:off x="677335" y="1790699"/>
            <a:ext cx="8596668" cy="4848225"/>
          </a:xfrm>
        </p:spPr>
        <p:txBody>
          <a:bodyPr>
            <a:normAutofit/>
          </a:bodyPr>
          <a:lstStyle/>
          <a:p>
            <a:pPr marL="342900" indent="-342900" fontAlgn="base">
              <a:buFont typeface="Arial" panose="020B0604020202020204" pitchFamily="34" charset="0"/>
              <a:buChar char="•"/>
            </a:pPr>
            <a:r>
              <a:rPr lang="en-US" dirty="0">
                <a:solidFill>
                  <a:schemeClr val="tx1"/>
                </a:solidFill>
              </a:rPr>
              <a:t>The playing surface is a lane, </a:t>
            </a:r>
            <a:r>
              <a:rPr lang="en-US" dirty="0">
                <a:solidFill>
                  <a:schemeClr val="accent5"/>
                </a:solidFill>
                <a:highlight>
                  <a:srgbClr val="FFFF00"/>
                </a:highlight>
              </a:rPr>
              <a:t>60</a:t>
            </a:r>
            <a:r>
              <a:rPr lang="en-US" dirty="0">
                <a:solidFill>
                  <a:schemeClr val="tx1"/>
                </a:solidFill>
              </a:rPr>
              <a:t> feet long from the foul line to the head pin 42 inches wide. </a:t>
            </a:r>
          </a:p>
          <a:p>
            <a:pPr marL="342900" indent="-342900" fontAlgn="base">
              <a:buFont typeface="Arial" panose="020B0604020202020204" pitchFamily="34" charset="0"/>
              <a:buChar char="•"/>
            </a:pPr>
            <a:r>
              <a:rPr lang="en-US" dirty="0">
                <a:solidFill>
                  <a:schemeClr val="tx1"/>
                </a:solidFill>
              </a:rPr>
              <a:t>On either side of the lane are gutters; if the ball goes off the edge of the lane, it will drop into the gutter and be carried past the pins. </a:t>
            </a:r>
          </a:p>
          <a:p>
            <a:pPr marL="342900" indent="-342900" fontAlgn="base">
              <a:buFont typeface="Arial" panose="020B0604020202020204" pitchFamily="34" charset="0"/>
              <a:buChar char="•"/>
            </a:pPr>
            <a:r>
              <a:rPr lang="en-US" dirty="0">
                <a:solidFill>
                  <a:schemeClr val="tx1"/>
                </a:solidFill>
              </a:rPr>
              <a:t>The </a:t>
            </a:r>
            <a:r>
              <a:rPr lang="en-US" dirty="0">
                <a:solidFill>
                  <a:schemeClr val="accent5"/>
                </a:solidFill>
                <a:highlight>
                  <a:srgbClr val="FFFF00"/>
                </a:highlight>
              </a:rPr>
              <a:t>approach</a:t>
            </a:r>
            <a:r>
              <a:rPr lang="en-US" dirty="0">
                <a:solidFill>
                  <a:schemeClr val="tx1"/>
                </a:solidFill>
              </a:rPr>
              <a:t> is an area 15 feet long, ending at the foul line. The bowler, in making the approach, must not step over the line. </a:t>
            </a:r>
          </a:p>
          <a:p>
            <a:pPr marL="342900" indent="-342900" fontAlgn="base">
              <a:buFont typeface="Arial" panose="020B0604020202020204" pitchFamily="34" charset="0"/>
              <a:buChar char="•"/>
            </a:pPr>
            <a:r>
              <a:rPr lang="en-US" dirty="0">
                <a:solidFill>
                  <a:schemeClr val="tx1"/>
                </a:solidFill>
              </a:rPr>
              <a:t>The pins are arranged in four rows, with one pin in the first row, two in the second, three in the third, and four in the fourth.</a:t>
            </a:r>
          </a:p>
          <a:p>
            <a:pPr marL="342900" indent="-342900" fontAlgn="base">
              <a:buFont typeface="Arial" panose="020B0604020202020204" pitchFamily="34" charset="0"/>
              <a:buChar char="•"/>
            </a:pPr>
            <a:r>
              <a:rPr lang="en-US" dirty="0">
                <a:solidFill>
                  <a:schemeClr val="tx1"/>
                </a:solidFill>
              </a:rPr>
              <a:t> They are numbered </a:t>
            </a:r>
            <a:r>
              <a:rPr lang="en-US" dirty="0">
                <a:solidFill>
                  <a:schemeClr val="accent5"/>
                </a:solidFill>
                <a:highlight>
                  <a:srgbClr val="FFFF00"/>
                </a:highlight>
              </a:rPr>
              <a:t>1-10</a:t>
            </a:r>
            <a:r>
              <a:rPr lang="en-US" dirty="0">
                <a:solidFill>
                  <a:schemeClr val="tx1"/>
                </a:solidFill>
              </a:rPr>
              <a:t>; the pins themselves don't carry specific numbers, but the spots on which they are placed do.</a:t>
            </a:r>
          </a:p>
          <a:p>
            <a:pPr marL="342900" indent="-342900">
              <a:buFont typeface="Arial" panose="020B0604020202020204" pitchFamily="34" charset="0"/>
              <a:buChar char="•"/>
            </a:pPr>
            <a:r>
              <a:rPr lang="en-US" dirty="0">
                <a:solidFill>
                  <a:schemeClr val="tx1"/>
                </a:solidFill>
              </a:rPr>
              <a:t>A ball may have two or three finger holes; most bowlers use the three-holed ball, inserting the two middle fingers and the thumb into the holes</a:t>
            </a:r>
          </a:p>
        </p:txBody>
      </p:sp>
    </p:spTree>
    <p:extLst>
      <p:ext uri="{BB962C8B-B14F-4D97-AF65-F5344CB8AC3E}">
        <p14:creationId xmlns:p14="http://schemas.microsoft.com/office/powerpoint/2010/main" val="3743361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CFF0A-5520-4ED8-B8A5-20DA8A916B21}"/>
              </a:ext>
            </a:extLst>
          </p:cNvPr>
          <p:cNvSpPr>
            <a:spLocks noGrp="1"/>
          </p:cNvSpPr>
          <p:nvPr>
            <p:ph type="title"/>
          </p:nvPr>
        </p:nvSpPr>
        <p:spPr>
          <a:xfrm>
            <a:off x="505885" y="557742"/>
            <a:ext cx="8596668" cy="613833"/>
          </a:xfrm>
        </p:spPr>
        <p:txBody>
          <a:bodyPr>
            <a:normAutofit fontScale="90000"/>
          </a:bodyPr>
          <a:lstStyle/>
          <a:p>
            <a:r>
              <a:rPr lang="en-US" dirty="0"/>
              <a:t>GAME PLAY/SCORING</a:t>
            </a:r>
          </a:p>
        </p:txBody>
      </p:sp>
      <p:sp>
        <p:nvSpPr>
          <p:cNvPr id="3" name="Text Placeholder 2">
            <a:extLst>
              <a:ext uri="{FF2B5EF4-FFF2-40B4-BE49-F238E27FC236}">
                <a16:creationId xmlns:a16="http://schemas.microsoft.com/office/drawing/2014/main" id="{A092C2C1-444C-40DD-BC51-052F75A1E97D}"/>
              </a:ext>
            </a:extLst>
          </p:cNvPr>
          <p:cNvSpPr>
            <a:spLocks noGrp="1"/>
          </p:cNvSpPr>
          <p:nvPr>
            <p:ph type="body" idx="1"/>
          </p:nvPr>
        </p:nvSpPr>
        <p:spPr>
          <a:xfrm>
            <a:off x="677335" y="1562100"/>
            <a:ext cx="8596668" cy="4738158"/>
          </a:xfrm>
        </p:spPr>
        <p:txBody>
          <a:bodyPr>
            <a:normAutofit lnSpcReduction="10000"/>
          </a:bodyPr>
          <a:lstStyle/>
          <a:p>
            <a:pPr marL="342900" indent="-342900" fontAlgn="base">
              <a:buFont typeface="Arial" panose="020B0604020202020204" pitchFamily="34" charset="0"/>
              <a:buChar char="•"/>
            </a:pPr>
            <a:r>
              <a:rPr lang="en-US" dirty="0"/>
              <a:t>A game is made up of </a:t>
            </a:r>
            <a:r>
              <a:rPr lang="en-US" dirty="0">
                <a:solidFill>
                  <a:srgbClr val="C00000"/>
                </a:solidFill>
                <a:highlight>
                  <a:srgbClr val="FFFF00"/>
                </a:highlight>
              </a:rPr>
              <a:t>10 </a:t>
            </a:r>
            <a:r>
              <a:rPr lang="en-US" dirty="0"/>
              <a:t>frames. </a:t>
            </a:r>
          </a:p>
          <a:p>
            <a:pPr marL="342900" indent="-342900" fontAlgn="base">
              <a:buFont typeface="Arial" panose="020B0604020202020204" pitchFamily="34" charset="0"/>
              <a:buChar char="•"/>
            </a:pPr>
            <a:r>
              <a:rPr lang="en-US" dirty="0"/>
              <a:t>If the player knocks down all the pins with the first roll, it is a </a:t>
            </a:r>
            <a:r>
              <a:rPr lang="en-US" dirty="0">
                <a:solidFill>
                  <a:srgbClr val="C00000"/>
                </a:solidFill>
                <a:highlight>
                  <a:srgbClr val="FFFF00"/>
                </a:highlight>
              </a:rPr>
              <a:t>strike</a:t>
            </a:r>
            <a:r>
              <a:rPr lang="en-US" dirty="0"/>
              <a:t>; if not, a second roll at the pins still standing is attempted. </a:t>
            </a:r>
          </a:p>
          <a:p>
            <a:pPr marL="342900" indent="-342900" fontAlgn="base">
              <a:buFont typeface="Arial" panose="020B0604020202020204" pitchFamily="34" charset="0"/>
              <a:buChar char="•"/>
            </a:pPr>
            <a:r>
              <a:rPr lang="en-US" dirty="0"/>
              <a:t>If all the pins are knocked down with two balls, it is a </a:t>
            </a:r>
            <a:r>
              <a:rPr lang="en-US" dirty="0">
                <a:solidFill>
                  <a:srgbClr val="C00000"/>
                </a:solidFill>
                <a:highlight>
                  <a:srgbClr val="FFFF00"/>
                </a:highlight>
              </a:rPr>
              <a:t>spare</a:t>
            </a:r>
            <a:r>
              <a:rPr lang="en-US" dirty="0"/>
              <a:t>. In the case of a spare, a </a:t>
            </a:r>
            <a:r>
              <a:rPr lang="en-US" dirty="0">
                <a:solidFill>
                  <a:srgbClr val="C00000"/>
                </a:solidFill>
                <a:highlight>
                  <a:srgbClr val="FFFF00"/>
                </a:highlight>
              </a:rPr>
              <a:t>slash </a:t>
            </a:r>
            <a:r>
              <a:rPr lang="en-US" dirty="0"/>
              <a:t>mark is recorded in a small square in the upper right-hand corner of that frame on the score sheet, and no score is entered until the first ball of the next frame is rolled. Then credit is given for 10 plus the number of pins knocked down with that next ball. </a:t>
            </a:r>
          </a:p>
          <a:p>
            <a:pPr marL="342900" indent="-342900" fontAlgn="base">
              <a:buFont typeface="Arial" panose="020B0604020202020204" pitchFamily="34" charset="0"/>
              <a:buChar char="•"/>
            </a:pPr>
            <a:r>
              <a:rPr lang="en-US" dirty="0"/>
              <a:t>If a bowler gets a strike, it is recorded with an</a:t>
            </a:r>
            <a:r>
              <a:rPr lang="en-US" dirty="0">
                <a:solidFill>
                  <a:srgbClr val="C00000"/>
                </a:solidFill>
                <a:highlight>
                  <a:srgbClr val="FFFF00"/>
                </a:highlight>
              </a:rPr>
              <a:t> X </a:t>
            </a:r>
            <a:r>
              <a:rPr lang="en-US" dirty="0"/>
              <a:t>in the small square, the score being 10 plus the total number of pins knocked down in the next two rolls. </a:t>
            </a:r>
          </a:p>
          <a:p>
            <a:pPr marL="342900" indent="-342900" fontAlgn="base">
              <a:buFont typeface="Arial" panose="020B0604020202020204" pitchFamily="34" charset="0"/>
              <a:buChar char="•"/>
            </a:pPr>
            <a:r>
              <a:rPr lang="en-US" dirty="0"/>
              <a:t>If any pins are left standing after the second roll, it is an "</a:t>
            </a:r>
            <a:r>
              <a:rPr lang="en-US" dirty="0">
                <a:solidFill>
                  <a:srgbClr val="C00000"/>
                </a:solidFill>
                <a:highlight>
                  <a:srgbClr val="FFFF00"/>
                </a:highlight>
              </a:rPr>
              <a:t>open frame."</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07729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F6389-2379-47FF-AF42-0F5C2931B2C5}"/>
              </a:ext>
            </a:extLst>
          </p:cNvPr>
          <p:cNvSpPr>
            <a:spLocks noGrp="1"/>
          </p:cNvSpPr>
          <p:nvPr>
            <p:ph type="title"/>
          </p:nvPr>
        </p:nvSpPr>
        <p:spPr>
          <a:xfrm>
            <a:off x="677335" y="557742"/>
            <a:ext cx="8596668" cy="728133"/>
          </a:xfrm>
        </p:spPr>
        <p:txBody>
          <a:bodyPr/>
          <a:lstStyle/>
          <a:p>
            <a:r>
              <a:rPr lang="en-US" dirty="0"/>
              <a:t>GAME PLAY/SCORING</a:t>
            </a:r>
          </a:p>
        </p:txBody>
      </p:sp>
      <p:sp>
        <p:nvSpPr>
          <p:cNvPr id="3" name="Text Placeholder 2">
            <a:extLst>
              <a:ext uri="{FF2B5EF4-FFF2-40B4-BE49-F238E27FC236}">
                <a16:creationId xmlns:a16="http://schemas.microsoft.com/office/drawing/2014/main" id="{72D31751-426A-4B2E-91D3-200A12562690}"/>
              </a:ext>
            </a:extLst>
          </p:cNvPr>
          <p:cNvSpPr>
            <a:spLocks noGrp="1"/>
          </p:cNvSpPr>
          <p:nvPr>
            <p:ph type="body" idx="1"/>
          </p:nvPr>
        </p:nvSpPr>
        <p:spPr>
          <a:xfrm>
            <a:off x="677335" y="2295525"/>
            <a:ext cx="8596668" cy="3092323"/>
          </a:xfrm>
        </p:spPr>
        <p:txBody>
          <a:bodyPr/>
          <a:lstStyle/>
          <a:p>
            <a:pPr marL="342900" indent="-342900">
              <a:buFont typeface="Arial" panose="020B0604020202020204" pitchFamily="34" charset="0"/>
              <a:buChar char="•"/>
            </a:pPr>
            <a:r>
              <a:rPr lang="en-US" dirty="0"/>
              <a:t>Bowling's perfect score is a</a:t>
            </a:r>
            <a:r>
              <a:rPr lang="en-US" dirty="0">
                <a:highlight>
                  <a:srgbClr val="FFFF00"/>
                </a:highlight>
              </a:rPr>
              <a:t> </a:t>
            </a:r>
            <a:r>
              <a:rPr lang="en-US" dirty="0">
                <a:solidFill>
                  <a:srgbClr val="C00000"/>
                </a:solidFill>
                <a:highlight>
                  <a:srgbClr val="FFFF00"/>
                </a:highlight>
              </a:rPr>
              <a:t>300 </a:t>
            </a:r>
            <a:r>
              <a:rPr lang="en-US" dirty="0"/>
              <a:t>game. </a:t>
            </a:r>
          </a:p>
          <a:p>
            <a:pPr marL="342900" indent="-342900">
              <a:buFont typeface="Arial" panose="020B0604020202020204" pitchFamily="34" charset="0"/>
              <a:buChar char="•"/>
            </a:pPr>
            <a:r>
              <a:rPr lang="en-US" dirty="0"/>
              <a:t>This represents 12 strikes in a row. </a:t>
            </a:r>
          </a:p>
          <a:p>
            <a:pPr marL="342900" indent="-342900">
              <a:buFont typeface="Arial" panose="020B0604020202020204" pitchFamily="34" charset="0"/>
              <a:buChar char="•"/>
            </a:pPr>
            <a:r>
              <a:rPr lang="en-US" dirty="0"/>
              <a:t>Why 12 strikes, instead of 10? If a bowler gets a strike in the last frame, the score for that frame can't be recorded before rolling twice more. </a:t>
            </a:r>
          </a:p>
          <a:p>
            <a:pPr marL="342900" indent="-342900">
              <a:buFont typeface="Arial" panose="020B0604020202020204" pitchFamily="34" charset="0"/>
              <a:buChar char="•"/>
            </a:pPr>
            <a:r>
              <a:rPr lang="en-US" dirty="0"/>
              <a:t>Similarly, if a bowler rolls a spare in the last frame, one more roll is required before the final score can be tallied.</a:t>
            </a:r>
          </a:p>
          <a:p>
            <a:endParaRPr lang="en-US" dirty="0"/>
          </a:p>
        </p:txBody>
      </p:sp>
    </p:spTree>
    <p:extLst>
      <p:ext uri="{BB962C8B-B14F-4D97-AF65-F5344CB8AC3E}">
        <p14:creationId xmlns:p14="http://schemas.microsoft.com/office/powerpoint/2010/main" val="62504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A36E2-8F0D-455D-8B13-720CA79DD1C7}"/>
              </a:ext>
            </a:extLst>
          </p:cNvPr>
          <p:cNvSpPr>
            <a:spLocks noGrp="1"/>
          </p:cNvSpPr>
          <p:nvPr>
            <p:ph type="title"/>
          </p:nvPr>
        </p:nvSpPr>
        <p:spPr/>
        <p:txBody>
          <a:bodyPr/>
          <a:lstStyle/>
          <a:p>
            <a:r>
              <a:rPr lang="en-US" dirty="0"/>
              <a:t>Lane Etiquette 		</a:t>
            </a:r>
          </a:p>
        </p:txBody>
      </p:sp>
      <p:sp>
        <p:nvSpPr>
          <p:cNvPr id="3" name="Content Placeholder 2">
            <a:extLst>
              <a:ext uri="{FF2B5EF4-FFF2-40B4-BE49-F238E27FC236}">
                <a16:creationId xmlns:a16="http://schemas.microsoft.com/office/drawing/2014/main" id="{FE971CD4-CAF4-4D94-9AF3-DE8558CEF03C}"/>
              </a:ext>
            </a:extLst>
          </p:cNvPr>
          <p:cNvSpPr>
            <a:spLocks noGrp="1"/>
          </p:cNvSpPr>
          <p:nvPr>
            <p:ph idx="1"/>
          </p:nvPr>
        </p:nvSpPr>
        <p:spPr>
          <a:xfrm>
            <a:off x="677334" y="1714501"/>
            <a:ext cx="8596668" cy="4326862"/>
          </a:xfrm>
        </p:spPr>
        <p:txBody>
          <a:bodyPr/>
          <a:lstStyle/>
          <a:p>
            <a:pPr>
              <a:buFont typeface="Arial" panose="020B0604020202020204" pitchFamily="34" charset="0"/>
              <a:buChar char="•"/>
            </a:pPr>
            <a:r>
              <a:rPr lang="en-US" dirty="0"/>
              <a:t>Wait for the bowler to your </a:t>
            </a:r>
            <a:r>
              <a:rPr lang="en-US" dirty="0">
                <a:solidFill>
                  <a:srgbClr val="C00000"/>
                </a:solidFill>
                <a:highlight>
                  <a:srgbClr val="FFFF00"/>
                </a:highlight>
              </a:rPr>
              <a:t>right</a:t>
            </a:r>
            <a:r>
              <a:rPr lang="en-US" dirty="0"/>
              <a:t> to deliver his/her ball if you're both bowling at about the same time.</a:t>
            </a:r>
          </a:p>
          <a:p>
            <a:pPr>
              <a:buFont typeface="Arial" panose="020B0604020202020204" pitchFamily="34" charset="0"/>
              <a:buChar char="•"/>
            </a:pPr>
            <a:r>
              <a:rPr lang="en-US" dirty="0"/>
              <a:t>Remain </a:t>
            </a:r>
            <a:r>
              <a:rPr lang="en-US" dirty="0">
                <a:solidFill>
                  <a:srgbClr val="C00000"/>
                </a:solidFill>
                <a:highlight>
                  <a:srgbClr val="FFFF00"/>
                </a:highlight>
              </a:rPr>
              <a:t>behind</a:t>
            </a:r>
            <a:r>
              <a:rPr lang="en-US" dirty="0"/>
              <a:t> your fellow bowler while he/she is bowling.</a:t>
            </a:r>
          </a:p>
          <a:p>
            <a:pPr>
              <a:buFont typeface="Arial" panose="020B0604020202020204" pitchFamily="34" charset="0"/>
              <a:buChar char="•"/>
            </a:pPr>
            <a:r>
              <a:rPr lang="en-US" dirty="0"/>
              <a:t>Confine your bowling to your own lane.</a:t>
            </a:r>
          </a:p>
          <a:p>
            <a:pPr>
              <a:buFont typeface="Arial" panose="020B0604020202020204" pitchFamily="34" charset="0"/>
              <a:buChar char="•"/>
            </a:pPr>
            <a:r>
              <a:rPr lang="en-US" dirty="0"/>
              <a:t>Observe the foul line, even in casual play.</a:t>
            </a:r>
          </a:p>
          <a:p>
            <a:pPr>
              <a:buFont typeface="Arial" panose="020B0604020202020204" pitchFamily="34" charset="0"/>
              <a:buChar char="•"/>
            </a:pPr>
            <a:r>
              <a:rPr lang="en-US" dirty="0"/>
              <a:t>Never bowl in street shoes.</a:t>
            </a:r>
          </a:p>
          <a:p>
            <a:pPr>
              <a:buFont typeface="Arial" panose="020B0604020202020204" pitchFamily="34" charset="0"/>
              <a:buChar char="•"/>
            </a:pPr>
            <a:r>
              <a:rPr lang="en-US" dirty="0"/>
              <a:t>Avoid using someone else's ball without permission.</a:t>
            </a:r>
          </a:p>
          <a:p>
            <a:pPr>
              <a:buFont typeface="Arial" panose="020B0604020202020204" pitchFamily="34" charset="0"/>
              <a:buChar char="•"/>
            </a:pPr>
            <a:r>
              <a:rPr lang="en-US" dirty="0"/>
              <a:t>Limit swearing and bad language as much as possible.</a:t>
            </a:r>
          </a:p>
          <a:p>
            <a:pPr>
              <a:buFont typeface="Arial" panose="020B0604020202020204" pitchFamily="34" charset="0"/>
              <a:buChar char="•"/>
            </a:pPr>
            <a:r>
              <a:rPr lang="en-US" dirty="0"/>
              <a:t>Be ready when it's your turn.</a:t>
            </a:r>
          </a:p>
          <a:p>
            <a:endParaRPr lang="en-US" dirty="0"/>
          </a:p>
        </p:txBody>
      </p:sp>
    </p:spTree>
    <p:extLst>
      <p:ext uri="{BB962C8B-B14F-4D97-AF65-F5344CB8AC3E}">
        <p14:creationId xmlns:p14="http://schemas.microsoft.com/office/powerpoint/2010/main" val="399926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FD52F3C-A483-4710-BB9C-F644F0657D83}"/>
              </a:ext>
            </a:extLst>
          </p:cNvPr>
          <p:cNvSpPr>
            <a:spLocks noGrp="1"/>
          </p:cNvSpPr>
          <p:nvPr>
            <p:ph type="title"/>
          </p:nvPr>
        </p:nvSpPr>
        <p:spPr>
          <a:xfrm>
            <a:off x="1601788" y="5613661"/>
            <a:ext cx="8288032" cy="1096316"/>
          </a:xfrm>
        </p:spPr>
        <p:txBody>
          <a:bodyPr vert="horz" lIns="91440" tIns="45720" rIns="91440" bIns="45720" rtlCol="0" anchor="b">
            <a:normAutofit/>
          </a:bodyPr>
          <a:lstStyle/>
          <a:p>
            <a:pPr algn="ctr"/>
            <a:r>
              <a:rPr lang="en-US" sz="4800" kern="1200" dirty="0">
                <a:solidFill>
                  <a:schemeClr val="accent1"/>
                </a:solidFill>
                <a:latin typeface="+mj-lt"/>
                <a:ea typeface="+mj-ea"/>
                <a:cs typeface="+mj-cs"/>
              </a:rPr>
              <a:t>SCORECARD</a:t>
            </a:r>
          </a:p>
        </p:txBody>
      </p:sp>
      <p:pic>
        <p:nvPicPr>
          <p:cNvPr id="4" name="Content Placeholder 3" descr="Image result for bowling score sheet">
            <a:extLst>
              <a:ext uri="{FF2B5EF4-FFF2-40B4-BE49-F238E27FC236}">
                <a16:creationId xmlns:a16="http://schemas.microsoft.com/office/drawing/2014/main" id="{6B2E87C5-0F6A-4911-903D-2B192CC5767F}"/>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280161" y="690880"/>
            <a:ext cx="9489440" cy="5344160"/>
          </a:xfrm>
          <a:prstGeom prst="rect">
            <a:avLst/>
          </a:prstGeom>
          <a:noFill/>
        </p:spPr>
      </p:pic>
    </p:spTree>
    <p:extLst>
      <p:ext uri="{BB962C8B-B14F-4D97-AF65-F5344CB8AC3E}">
        <p14:creationId xmlns:p14="http://schemas.microsoft.com/office/powerpoint/2010/main" val="3425468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D4B9E-E3F5-410F-B476-459354F8C03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79C1A22-48B8-495E-ADFC-9B9A91A629F3}"/>
              </a:ext>
            </a:extLst>
          </p:cNvPr>
          <p:cNvSpPr>
            <a:spLocks noGrp="1"/>
          </p:cNvSpPr>
          <p:nvPr>
            <p:ph idx="1"/>
          </p:nvPr>
        </p:nvSpPr>
        <p:spPr/>
        <p:txBody>
          <a:bodyPr/>
          <a:lstStyle/>
          <a:p>
            <a:r>
              <a:rPr lang="en-US" dirty="0"/>
              <a:t>Professional Bowlers Association. (2019). Retrieved from  </a:t>
            </a:r>
          </a:p>
          <a:p>
            <a:r>
              <a:rPr lang="en-US" dirty="0"/>
              <a:t>	https://www.pba.com/Resources/Bowling101</a:t>
            </a:r>
          </a:p>
          <a:p>
            <a:endParaRPr lang="en-US" dirty="0"/>
          </a:p>
        </p:txBody>
      </p:sp>
    </p:spTree>
    <p:extLst>
      <p:ext uri="{BB962C8B-B14F-4D97-AF65-F5344CB8AC3E}">
        <p14:creationId xmlns:p14="http://schemas.microsoft.com/office/powerpoint/2010/main" val="13279582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10</TotalTime>
  <Words>594</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BOWLING</vt:lpstr>
      <vt:lpstr>HISTORY </vt:lpstr>
      <vt:lpstr>THE LANE &amp; EQUIPMENT</vt:lpstr>
      <vt:lpstr>GAME PLAY/SCORING</vt:lpstr>
      <vt:lpstr>GAME PLAY/SCORING</vt:lpstr>
      <vt:lpstr>Lane Etiquette   </vt:lpstr>
      <vt:lpstr>SCORECARD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BOWLING</dc:title>
  <dc:creator>Keon Humphries</dc:creator>
  <cp:lastModifiedBy>Keon Humphries</cp:lastModifiedBy>
  <cp:revision>3</cp:revision>
  <dcterms:created xsi:type="dcterms:W3CDTF">2019-11-08T04:58:42Z</dcterms:created>
  <dcterms:modified xsi:type="dcterms:W3CDTF">2019-11-08T20:08:38Z</dcterms:modified>
</cp:coreProperties>
</file>