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handoutMasterIdLst>
    <p:handoutMasterId r:id="rId24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B4492-43E1-4D2D-AF4C-F4A8DB922BEA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D6F36-77E8-47A1-B8C1-69DB5AABC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2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4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7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44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9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2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8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78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52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43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57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8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99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73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22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8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7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5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4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5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8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2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62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4F8D33E-286E-4705-9A49-CDD6101EF9C6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797C075-26CE-47AC-A100-CAFC4AD4C2D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Alcohol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effects of alcohol use on teens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alcohol is used:</a:t>
            </a:r>
          </a:p>
          <a:p>
            <a:pPr lvl="1"/>
            <a:r>
              <a:rPr lang="en-US" dirty="0" smtClean="0"/>
              <a:t>Fights are more likely to occur</a:t>
            </a:r>
          </a:p>
          <a:p>
            <a:pPr lvl="1"/>
            <a:r>
              <a:rPr lang="en-US" dirty="0" smtClean="0"/>
              <a:t>Teens are more likely to be victims or perpetrators of violent crimes such as rape, aggravated assault, and robbery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Teens are more likely to be sexually active and twice a likely to contract an STD</a:t>
            </a:r>
          </a:p>
        </p:txBody>
      </p:sp>
    </p:spTree>
    <p:extLst>
      <p:ext uri="{BB962C8B-B14F-4D97-AF65-F5344CB8AC3E}">
        <p14:creationId xmlns:p14="http://schemas.microsoft.com/office/powerpoint/2010/main" val="39731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and the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Alcohol abuse – excessive use of alcohol</a:t>
            </a:r>
          </a:p>
          <a:p>
            <a:r>
              <a:rPr lang="en-US" dirty="0" smtClean="0"/>
              <a:t>25% of youth are exposed to alcohol abuse</a:t>
            </a:r>
          </a:p>
          <a:p>
            <a:r>
              <a:rPr lang="en-US" dirty="0" smtClean="0"/>
              <a:t>Kids that live in homes with alcohol abuse are at high risk for:</a:t>
            </a:r>
          </a:p>
          <a:p>
            <a:pPr lvl="1"/>
            <a:r>
              <a:rPr lang="en-US" dirty="0" smtClean="0"/>
              <a:t>Neglect, abuse, isolation</a:t>
            </a:r>
          </a:p>
          <a:p>
            <a:pPr lvl="1"/>
            <a:r>
              <a:rPr lang="en-US" dirty="0" smtClean="0"/>
              <a:t>Economic hardship</a:t>
            </a:r>
          </a:p>
          <a:p>
            <a:pPr lvl="1"/>
            <a:r>
              <a:rPr lang="en-US" dirty="0" smtClean="0"/>
              <a:t>Personal use of alcohol</a:t>
            </a:r>
          </a:p>
          <a:p>
            <a:pPr lvl="1"/>
            <a:r>
              <a:rPr lang="en-US" dirty="0" smtClean="0"/>
              <a:t>Mental illness </a:t>
            </a:r>
          </a:p>
          <a:p>
            <a:r>
              <a:rPr lang="en-US" dirty="0" smtClean="0"/>
              <a:t>Alcoholism – disease in which a person has a physical or psychological dependence on alcohol</a:t>
            </a:r>
          </a:p>
          <a:p>
            <a:pPr lvl="1"/>
            <a:r>
              <a:rPr lang="en-US" dirty="0" smtClean="0"/>
              <a:t>People who begin drinking as a teen are 4 times more likely to become an alcoholic than someone who waits until adulthood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Living Alcohol-free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Maintaining a healthy body</a:t>
            </a:r>
          </a:p>
          <a:p>
            <a:r>
              <a:rPr lang="en-US" dirty="0" smtClean="0"/>
              <a:t>Establishing healthy relationships</a:t>
            </a:r>
          </a:p>
          <a:p>
            <a:r>
              <a:rPr lang="en-US" dirty="0" smtClean="0"/>
              <a:t>Making healthy decisions</a:t>
            </a:r>
          </a:p>
          <a:p>
            <a:r>
              <a:rPr lang="en-US" dirty="0" smtClean="0"/>
              <a:t>Avoiding risky behaviors</a:t>
            </a:r>
          </a:p>
          <a:p>
            <a:r>
              <a:rPr lang="en-US" dirty="0" smtClean="0"/>
              <a:t>Avoiding illegal activities</a:t>
            </a:r>
          </a:p>
          <a:p>
            <a:r>
              <a:rPr lang="en-US" dirty="0" smtClean="0"/>
              <a:t>Avoiding violence</a:t>
            </a:r>
          </a:p>
          <a:p>
            <a:r>
              <a:rPr lang="en-US" dirty="0" smtClean="0"/>
              <a:t>Achieving your goals</a:t>
            </a:r>
          </a:p>
          <a:p>
            <a:endParaRPr lang="en-US" dirty="0"/>
          </a:p>
          <a:p>
            <a:r>
              <a:rPr lang="en-US" dirty="0" smtClean="0"/>
              <a:t>Plan ahead on how you will say “no” when faced with pressures to drink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and 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Blood alcohol concentration (BAC) – amount of alcohol in a persons blood expressed as a percent</a:t>
            </a:r>
          </a:p>
          <a:p>
            <a:r>
              <a:rPr lang="en-US" dirty="0" smtClean="0"/>
              <a:t>Depends on:</a:t>
            </a:r>
          </a:p>
          <a:p>
            <a:pPr lvl="1"/>
            <a:r>
              <a:rPr lang="en-US" dirty="0" smtClean="0"/>
              <a:t>quantity and type of alcohol consumed</a:t>
            </a:r>
          </a:p>
          <a:p>
            <a:pPr lvl="1"/>
            <a:r>
              <a:rPr lang="en-US" dirty="0" smtClean="0"/>
              <a:t>Rate of consumption</a:t>
            </a:r>
          </a:p>
          <a:p>
            <a:pPr lvl="1"/>
            <a:r>
              <a:rPr lang="en-US" dirty="0" smtClean="0"/>
              <a:t>Body size </a:t>
            </a:r>
          </a:p>
          <a:p>
            <a:pPr lvl="1"/>
            <a:r>
              <a:rPr lang="en-US" dirty="0" smtClean="0"/>
              <a:t>Gender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Can cause:</a:t>
            </a:r>
          </a:p>
          <a:p>
            <a:pPr lvl="1"/>
            <a:r>
              <a:rPr lang="en-US" dirty="0" smtClean="0"/>
              <a:t>Slow reflexes</a:t>
            </a:r>
          </a:p>
          <a:p>
            <a:pPr lvl="1"/>
            <a:r>
              <a:rPr lang="en-US" dirty="0" smtClean="0"/>
              <a:t>Reduced ability to judge distances and speeds</a:t>
            </a:r>
          </a:p>
          <a:p>
            <a:pPr lvl="1"/>
            <a:r>
              <a:rPr lang="en-US" dirty="0" smtClean="0"/>
              <a:t>Increase in risky behaviors</a:t>
            </a:r>
          </a:p>
          <a:p>
            <a:pPr lvl="1"/>
            <a:r>
              <a:rPr lang="en-US" dirty="0" smtClean="0"/>
              <a:t>Reduced concentration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 err="1" smtClean="0"/>
              <a:t>forgetfullness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12547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4343400"/>
            <a:ext cx="26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contains .5 </a:t>
            </a:r>
            <a:r>
              <a:rPr lang="en-US" dirty="0" err="1" smtClean="0"/>
              <a:t>oz</a:t>
            </a:r>
            <a:r>
              <a:rPr lang="en-US" dirty="0" smtClean="0"/>
              <a:t> alcohol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While Intoxicated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5029200"/>
          </a:xfrm>
        </p:spPr>
        <p:txBody>
          <a:bodyPr/>
          <a:lstStyle/>
          <a:p>
            <a:r>
              <a:rPr lang="en-US" dirty="0" smtClean="0"/>
              <a:t>Aka DUI or DWI</a:t>
            </a:r>
          </a:p>
          <a:p>
            <a:r>
              <a:rPr lang="en-US" dirty="0" smtClean="0"/>
              <a:t>Is illegal for Adults with BAC 0.08% or greater and for underage people with any BAC</a:t>
            </a:r>
          </a:p>
          <a:p>
            <a:r>
              <a:rPr lang="en-US" dirty="0" smtClean="0"/>
              <a:t>Consequences</a:t>
            </a:r>
          </a:p>
          <a:p>
            <a:pPr lvl="1"/>
            <a:r>
              <a:rPr lang="en-US" dirty="0" smtClean="0"/>
              <a:t>Injuries or death</a:t>
            </a:r>
          </a:p>
          <a:p>
            <a:pPr lvl="1"/>
            <a:r>
              <a:rPr lang="en-US" dirty="0" smtClean="0"/>
              <a:t>Arrest, jail time, legal fees</a:t>
            </a:r>
          </a:p>
          <a:p>
            <a:pPr lvl="1"/>
            <a:r>
              <a:rPr lang="en-US" dirty="0" smtClean="0"/>
              <a:t>Suspension or revocation of drivers’ license</a:t>
            </a:r>
          </a:p>
          <a:p>
            <a:pPr lvl="1"/>
            <a:r>
              <a:rPr lang="en-US" dirty="0" smtClean="0"/>
              <a:t>Higher auto insurance premiums or cancellation of policy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DO NOT RIDE WITH SOMEONE WHO HAS BEEN DRINKING!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1447800" cy="147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0"/>
            <a:ext cx="2045396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2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Alcohol and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6018"/>
            <a:ext cx="8229600" cy="52347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When a pregnant woman drinks, the alcohol passes from the mother to the fetus</a:t>
            </a:r>
          </a:p>
          <a:p>
            <a:r>
              <a:rPr lang="en-US" dirty="0" smtClean="0"/>
              <a:t>The fetus processes the alcohol much slower than the mother so the alcohol remains in the fetus for a longer period of time</a:t>
            </a:r>
          </a:p>
          <a:p>
            <a:r>
              <a:rPr lang="en-US" dirty="0" smtClean="0"/>
              <a:t>Fetal Alcohol Syndrome – group of alcohol-related birth defects that include mental and physical problems</a:t>
            </a:r>
          </a:p>
          <a:p>
            <a:r>
              <a:rPr lang="en-US" dirty="0" smtClean="0"/>
              <a:t>Effects are severe and permanent</a:t>
            </a:r>
          </a:p>
          <a:p>
            <a:pPr lvl="1"/>
            <a:r>
              <a:rPr lang="en-US" dirty="0" smtClean="0"/>
              <a:t>Small head</a:t>
            </a:r>
          </a:p>
          <a:p>
            <a:pPr lvl="1"/>
            <a:r>
              <a:rPr lang="en-US" dirty="0" smtClean="0"/>
              <a:t>Deformities of face, hands, or feet</a:t>
            </a:r>
          </a:p>
          <a:p>
            <a:pPr lvl="1"/>
            <a:r>
              <a:rPr lang="en-US" dirty="0" smtClean="0"/>
              <a:t>Heart, liver, and kidney defects</a:t>
            </a:r>
          </a:p>
          <a:p>
            <a:pPr lvl="1"/>
            <a:r>
              <a:rPr lang="en-US" dirty="0" smtClean="0"/>
              <a:t>Vision and hearing problems</a:t>
            </a:r>
          </a:p>
          <a:p>
            <a:pPr lvl="1"/>
            <a:r>
              <a:rPr lang="en-US" dirty="0" smtClean="0"/>
              <a:t>Developmental disabilities</a:t>
            </a:r>
          </a:p>
          <a:p>
            <a:pPr lvl="1"/>
            <a:r>
              <a:rPr lang="en-US" dirty="0" smtClean="0"/>
              <a:t>Poor coordination</a:t>
            </a:r>
          </a:p>
          <a:p>
            <a:pPr lvl="1"/>
            <a:r>
              <a:rPr lang="en-US" dirty="0" smtClean="0"/>
              <a:t>Learning difficulties</a:t>
            </a:r>
          </a:p>
          <a:p>
            <a:pPr lvl="1"/>
            <a:r>
              <a:rPr lang="en-US" dirty="0" smtClean="0"/>
              <a:t>Short attention span</a:t>
            </a:r>
          </a:p>
          <a:p>
            <a:pPr lvl="1"/>
            <a:r>
              <a:rPr lang="en-US" dirty="0" smtClean="0"/>
              <a:t>Hyperactivity, anxiety, social </a:t>
            </a:r>
            <a:r>
              <a:rPr lang="en-US" dirty="0" err="1" smtClean="0"/>
              <a:t>withdrawel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DON’T DRINK IF YOU ARE PREGNANT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2286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876800"/>
            <a:ext cx="2552700" cy="167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85082"/>
            <a:ext cx="1504950" cy="99130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930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Alcoholism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400800" cy="5334000"/>
          </a:xfrm>
        </p:spPr>
        <p:txBody>
          <a:bodyPr/>
          <a:lstStyle/>
          <a:p>
            <a:r>
              <a:rPr lang="en-US" dirty="0" smtClean="0"/>
              <a:t>A disease that effects the person who drinks and the others around them</a:t>
            </a:r>
          </a:p>
          <a:p>
            <a:r>
              <a:rPr lang="en-US" dirty="0" smtClean="0"/>
              <a:t>Someone who is physically or psychologically addicted to alcohol</a:t>
            </a:r>
          </a:p>
          <a:p>
            <a:r>
              <a:rPr lang="en-US" dirty="0" smtClean="0"/>
              <a:t>Symptoms = </a:t>
            </a:r>
          </a:p>
          <a:p>
            <a:pPr lvl="1"/>
            <a:r>
              <a:rPr lang="en-US" dirty="0" smtClean="0"/>
              <a:t>cravings </a:t>
            </a:r>
          </a:p>
          <a:p>
            <a:pPr lvl="1"/>
            <a:r>
              <a:rPr lang="en-US" dirty="0" smtClean="0"/>
              <a:t>inability to limit consumption </a:t>
            </a:r>
          </a:p>
          <a:p>
            <a:pPr lvl="1"/>
            <a:r>
              <a:rPr lang="en-US" dirty="0" smtClean="0"/>
              <a:t>withdrawal symptoms when not drinking </a:t>
            </a:r>
          </a:p>
          <a:p>
            <a:pPr lvl="1"/>
            <a:r>
              <a:rPr lang="en-US" dirty="0" smtClean="0"/>
              <a:t>tolerance (need to drink more in order to feel the effects)</a:t>
            </a:r>
          </a:p>
          <a:p>
            <a:r>
              <a:rPr lang="en-US" dirty="0" smtClean="0"/>
              <a:t>Behavior of alcoholics vary from person to person.  Some may be aggressive and violent, others may be withdrawn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4574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1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on alcoholism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Partially due to genetics and environment</a:t>
            </a:r>
          </a:p>
          <a:p>
            <a:r>
              <a:rPr lang="en-US" dirty="0" smtClean="0"/>
              <a:t>Children of alcoholics are 4x’s more likely to become alcoholics</a:t>
            </a:r>
          </a:p>
          <a:p>
            <a:r>
              <a:rPr lang="en-US" dirty="0" smtClean="0"/>
              <a:t>People who start drinking as a teen are more likely to become alcoholics</a:t>
            </a:r>
          </a:p>
          <a:p>
            <a:r>
              <a:rPr lang="en-US" dirty="0" smtClean="0"/>
              <a:t>17 million alcoholics and problem drinkers in US</a:t>
            </a:r>
          </a:p>
          <a:p>
            <a:r>
              <a:rPr lang="en-US" dirty="0" smtClean="0"/>
              <a:t>Major factor in 4 leading causes of accidental death</a:t>
            </a:r>
          </a:p>
          <a:p>
            <a:r>
              <a:rPr lang="en-US" dirty="0" smtClean="0"/>
              <a:t>40% of violent crimes are alcohol 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Alcoholism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Stage 1 – Abuse</a:t>
            </a:r>
          </a:p>
          <a:p>
            <a:pPr lvl="1"/>
            <a:r>
              <a:rPr lang="en-US" dirty="0" smtClean="0"/>
              <a:t>Psychological and physical dependence develops</a:t>
            </a:r>
          </a:p>
          <a:p>
            <a:pPr lvl="1"/>
            <a:r>
              <a:rPr lang="en-US" dirty="0" smtClean="0"/>
              <a:t>Blackouts and memory loss may occur</a:t>
            </a:r>
          </a:p>
          <a:p>
            <a:pPr lvl="1"/>
            <a:r>
              <a:rPr lang="en-US" dirty="0" smtClean="0"/>
              <a:t>Person justifies or lies about drinking</a:t>
            </a:r>
          </a:p>
          <a:p>
            <a:r>
              <a:rPr lang="en-US" dirty="0" smtClean="0"/>
              <a:t>Stage 2 – Dependence</a:t>
            </a:r>
          </a:p>
          <a:p>
            <a:pPr lvl="1"/>
            <a:r>
              <a:rPr lang="en-US" dirty="0" smtClean="0"/>
              <a:t>Physical dependence </a:t>
            </a:r>
          </a:p>
          <a:p>
            <a:pPr lvl="1"/>
            <a:r>
              <a:rPr lang="en-US" dirty="0" smtClean="0"/>
              <a:t>Drinker can’t stop</a:t>
            </a:r>
          </a:p>
          <a:p>
            <a:pPr lvl="1"/>
            <a:r>
              <a:rPr lang="en-US" dirty="0" smtClean="0"/>
              <a:t>Drinker tries to hide problem</a:t>
            </a:r>
          </a:p>
          <a:p>
            <a:r>
              <a:rPr lang="en-US" dirty="0" smtClean="0"/>
              <a:t>Stage 3 – Addiction</a:t>
            </a:r>
          </a:p>
          <a:p>
            <a:pPr lvl="1"/>
            <a:r>
              <a:rPr lang="en-US" dirty="0" smtClean="0"/>
              <a:t>Liver is damaged so less alcohol will cause drunkenness</a:t>
            </a:r>
          </a:p>
          <a:p>
            <a:pPr lvl="1"/>
            <a:r>
              <a:rPr lang="en-US" dirty="0" smtClean="0"/>
              <a:t>Severe withdrawal symptoms without alcohol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Codependency – someone ignores their own needs to care for alcoholic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for Alcoholics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Alcoholism cannot be cured only treated</a:t>
            </a:r>
          </a:p>
          <a:p>
            <a:r>
              <a:rPr lang="en-US" dirty="0" smtClean="0"/>
              <a:t>Recovery – process of learning to live alcohol free</a:t>
            </a:r>
          </a:p>
          <a:p>
            <a:r>
              <a:rPr lang="en-US" dirty="0" smtClean="0"/>
              <a:t>Takes lifelong commitment to sobriety</a:t>
            </a:r>
          </a:p>
          <a:p>
            <a:r>
              <a:rPr lang="en-US" dirty="0" smtClean="0"/>
              <a:t>Steps to recovery</a:t>
            </a:r>
          </a:p>
          <a:p>
            <a:pPr lvl="1"/>
            <a:r>
              <a:rPr lang="en-US" dirty="0" smtClean="0"/>
              <a:t>Admission</a:t>
            </a:r>
          </a:p>
          <a:p>
            <a:pPr lvl="1"/>
            <a:r>
              <a:rPr lang="en-US" dirty="0" smtClean="0"/>
              <a:t>Detoxification</a:t>
            </a:r>
          </a:p>
          <a:p>
            <a:pPr lvl="1"/>
            <a:r>
              <a:rPr lang="en-US" dirty="0" smtClean="0"/>
              <a:t>Counseling</a:t>
            </a:r>
          </a:p>
          <a:p>
            <a:pPr lvl="1"/>
            <a:r>
              <a:rPr lang="en-US" dirty="0" smtClean="0"/>
              <a:t>Recovery</a:t>
            </a:r>
          </a:p>
          <a:p>
            <a:r>
              <a:rPr lang="en-US" dirty="0" smtClean="0"/>
              <a:t>Support groups include:</a:t>
            </a:r>
          </a:p>
          <a:p>
            <a:pPr lvl="1"/>
            <a:r>
              <a:rPr lang="en-US" dirty="0" smtClean="0"/>
              <a:t>Alcoholics Anonymous (alcoholic)</a:t>
            </a:r>
          </a:p>
          <a:p>
            <a:pPr lvl="1"/>
            <a:r>
              <a:rPr lang="en-US" dirty="0" smtClean="0"/>
              <a:t>Al-Anon / </a:t>
            </a:r>
            <a:r>
              <a:rPr lang="en-US" dirty="0" err="1" smtClean="0"/>
              <a:t>Alateen</a:t>
            </a:r>
            <a:r>
              <a:rPr lang="en-US" dirty="0" smtClean="0"/>
              <a:t> (families and friends of alcoholic)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13" y="3048000"/>
            <a:ext cx="172231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4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alcohol?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– ethanol: the type of alcohol in alcoholic beverages</a:t>
            </a:r>
          </a:p>
          <a:p>
            <a:r>
              <a:rPr lang="en-US" dirty="0" smtClean="0"/>
              <a:t>An addictive drug that is physically damaging</a:t>
            </a:r>
          </a:p>
          <a:p>
            <a:r>
              <a:rPr lang="en-US" dirty="0" smtClean="0"/>
              <a:t>Produced through the process of fermentation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Legal drinking age = 21 (including purchasing and possession)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3124200" cy="233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057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According to the chart, which BAC falls within the safe driving limit?</a:t>
            </a:r>
          </a:p>
          <a:p>
            <a:r>
              <a:rPr lang="en-US" dirty="0" smtClean="0"/>
              <a:t>What is the BAC of a person weighing 100 pounds after consuming 2 drinks?</a:t>
            </a:r>
          </a:p>
          <a:p>
            <a:r>
              <a:rPr lang="en-US" dirty="0" smtClean="0"/>
              <a:t>How many ounces of wine result in a BAC of .05 for a person weighing </a:t>
            </a:r>
            <a:r>
              <a:rPr lang="en-US" smtClean="0"/>
              <a:t>180 pounds?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123188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7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Short-term Effects of 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181600" cy="51053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 is a depressant – slows down the central nervous system</a:t>
            </a:r>
          </a:p>
          <a:p>
            <a:r>
              <a:rPr lang="en-US" dirty="0" smtClean="0"/>
              <a:t>Slows reaction time</a:t>
            </a:r>
          </a:p>
          <a:p>
            <a:r>
              <a:rPr lang="en-US" dirty="0" smtClean="0"/>
              <a:t>Impairs vision</a:t>
            </a:r>
          </a:p>
          <a:p>
            <a:r>
              <a:rPr lang="en-US" dirty="0" smtClean="0"/>
              <a:t>Impairs judgment</a:t>
            </a:r>
          </a:p>
          <a:p>
            <a:r>
              <a:rPr lang="en-US" dirty="0" smtClean="0"/>
              <a:t>Thought processes become disorganized</a:t>
            </a:r>
          </a:p>
          <a:p>
            <a:r>
              <a:rPr lang="en-US" dirty="0" smtClean="0"/>
              <a:t>Increases urine output </a:t>
            </a:r>
          </a:p>
          <a:p>
            <a:r>
              <a:rPr lang="en-US" dirty="0" smtClean="0"/>
              <a:t>Increases stomach acid which can cause nausea</a:t>
            </a:r>
          </a:p>
          <a:p>
            <a:r>
              <a:rPr lang="en-US" dirty="0" smtClean="0"/>
              <a:t>Intoxication – state in which the body is poisoned by alcohol and the person’s physical and mental control is significantly reduced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0637"/>
            <a:ext cx="2777504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77" y="4495800"/>
            <a:ext cx="2876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8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Influence Effect of 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size – smaller people feel the effect of the same amount of alcohol faster than a larger person</a:t>
            </a:r>
          </a:p>
          <a:p>
            <a:r>
              <a:rPr lang="en-US" dirty="0" smtClean="0"/>
              <a:t>Gender – acts faster on females than males</a:t>
            </a:r>
          </a:p>
          <a:p>
            <a:r>
              <a:rPr lang="en-US" dirty="0" smtClean="0"/>
              <a:t>Food – food in stomach slows the absorption of alcohol into the bloodstream</a:t>
            </a:r>
          </a:p>
          <a:p>
            <a:r>
              <a:rPr lang="en-US" dirty="0" smtClean="0"/>
              <a:t>Rate of intake – intoxication occurs when a person drinks faster than the liver can metabolize the alcohol</a:t>
            </a:r>
          </a:p>
          <a:p>
            <a:r>
              <a:rPr lang="en-US" dirty="0" smtClean="0"/>
              <a:t>Amount </a:t>
            </a:r>
          </a:p>
          <a:p>
            <a:r>
              <a:rPr lang="en-US" dirty="0" smtClean="0"/>
              <a:t>Medicine – some medicines can heighten the effect of alcohol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Effects of 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562600" cy="4953000"/>
          </a:xfrm>
        </p:spPr>
        <p:txBody>
          <a:bodyPr/>
          <a:lstStyle/>
          <a:p>
            <a:r>
              <a:rPr lang="en-US" dirty="0" smtClean="0"/>
              <a:t>Damage to brain cells and reduction of brain size</a:t>
            </a:r>
          </a:p>
          <a:p>
            <a:r>
              <a:rPr lang="en-US" dirty="0" smtClean="0"/>
              <a:t>Increase in blood pressure</a:t>
            </a:r>
          </a:p>
          <a:p>
            <a:r>
              <a:rPr lang="en-US" dirty="0" smtClean="0"/>
              <a:t>Build up of fat cells and scar tissue in the liver</a:t>
            </a:r>
          </a:p>
          <a:p>
            <a:r>
              <a:rPr lang="en-US" dirty="0" smtClean="0"/>
              <a:t>Damage to lining of the stomach causing ulcers, cancer, and destruction of the pancreas</a:t>
            </a:r>
          </a:p>
          <a:p>
            <a:endParaRPr lang="en-US" dirty="0"/>
          </a:p>
          <a:p>
            <a:r>
              <a:rPr lang="en-US" dirty="0" smtClean="0"/>
              <a:t>Some long term effects can be reversed over time if someone quits drinking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1981200" cy="376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2595562" cy="197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8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Binge Drinking and Alcohol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Binge drinking – drinking 5 or more alcoholic beverages in one sitting</a:t>
            </a:r>
          </a:p>
          <a:p>
            <a:r>
              <a:rPr lang="en-US" dirty="0" smtClean="0"/>
              <a:t>Binge drinking can lead to alcohol poisoning.</a:t>
            </a:r>
          </a:p>
          <a:p>
            <a:r>
              <a:rPr lang="en-US" dirty="0" smtClean="0"/>
              <a:t>Alcohol poisoning – a severe and potentially fatal physical reaction to an alcohol overdose</a:t>
            </a:r>
          </a:p>
          <a:p>
            <a:r>
              <a:rPr lang="en-US" dirty="0" smtClean="0"/>
              <a:t>Symptoms:</a:t>
            </a:r>
          </a:p>
          <a:p>
            <a:pPr lvl="1"/>
            <a:r>
              <a:rPr lang="en-US" dirty="0" smtClean="0"/>
              <a:t>Mental confusion or stupor]</a:t>
            </a:r>
          </a:p>
          <a:p>
            <a:pPr lvl="1"/>
            <a:r>
              <a:rPr lang="en-US" dirty="0" smtClean="0"/>
              <a:t>Coma or inability to be roused</a:t>
            </a:r>
          </a:p>
          <a:p>
            <a:pPr lvl="1"/>
            <a:r>
              <a:rPr lang="en-US" dirty="0" smtClean="0"/>
              <a:t>Vomiting and seizures</a:t>
            </a:r>
          </a:p>
          <a:p>
            <a:pPr lvl="1"/>
            <a:r>
              <a:rPr lang="en-US" dirty="0" smtClean="0"/>
              <a:t>Slow respirations (fewer than 8 breaths per minute)</a:t>
            </a:r>
          </a:p>
          <a:p>
            <a:pPr lvl="1"/>
            <a:r>
              <a:rPr lang="en-US" dirty="0" smtClean="0"/>
              <a:t>Irregular heartbeat</a:t>
            </a:r>
          </a:p>
          <a:p>
            <a:pPr lvl="1"/>
            <a:r>
              <a:rPr lang="en-US" dirty="0" smtClean="0"/>
              <a:t>Low body temp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192424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0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724400" cy="4876800"/>
          </a:xfrm>
        </p:spPr>
        <p:txBody>
          <a:bodyPr>
            <a:normAutofit fontScale="92500"/>
          </a:bodyPr>
          <a:lstStyle/>
          <a:p>
            <a:r>
              <a:rPr lang="en-US" dirty="0"/>
              <a:t>It depresses the central nervous system which controls involuntary actions like breathing and the gag reflex.</a:t>
            </a:r>
          </a:p>
          <a:p>
            <a:r>
              <a:rPr lang="en-US" dirty="0"/>
              <a:t>If someone is drunk and passes out, they may choke on their own vomit.</a:t>
            </a:r>
          </a:p>
          <a:p>
            <a:r>
              <a:rPr lang="en-US" dirty="0"/>
              <a:t>Blood Alcohol level in the bloodstream continues to rise even when someone is passed out because alcohol in the stomach is still being absorbed</a:t>
            </a:r>
          </a:p>
          <a:p>
            <a:r>
              <a:rPr lang="en-US" dirty="0"/>
              <a:t>If you suspect alcohol poisoning – call 911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657600" cy="451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9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Alcohol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Psychological dependence – a person believes they need alcohol in order to function or feel good</a:t>
            </a:r>
          </a:p>
          <a:p>
            <a:r>
              <a:rPr lang="en-US" dirty="0" smtClean="0"/>
              <a:t>Physiological dependence – a person has a chemical need for the drug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30480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0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Influencing Teen Alcohol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45% of teens had at least one drink in 30 days (National Survey)</a:t>
            </a:r>
          </a:p>
          <a:p>
            <a:endParaRPr lang="en-US" dirty="0"/>
          </a:p>
          <a:p>
            <a:r>
              <a:rPr lang="en-US" dirty="0" smtClean="0"/>
              <a:t>Peer pressure – teens are more likely to drink if their friends drink </a:t>
            </a:r>
          </a:p>
          <a:p>
            <a:r>
              <a:rPr lang="en-US" dirty="0" smtClean="0"/>
              <a:t>Family – teens are less likely to drink if their family members don’t drink</a:t>
            </a:r>
          </a:p>
          <a:p>
            <a:r>
              <a:rPr lang="en-US" dirty="0" smtClean="0"/>
              <a:t>Media messages – make drinking look glamorous and fun, without any negative consequences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1155</Words>
  <Application>Microsoft Office PowerPoint</Application>
  <PresentationFormat>On-screen Show (4:3)</PresentationFormat>
  <Paragraphs>167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Tw Cen MT</vt:lpstr>
      <vt:lpstr>iRespondQuestionMaster</vt:lpstr>
      <vt:lpstr>iRespondGraphMaster</vt:lpstr>
      <vt:lpstr>Thatch</vt:lpstr>
      <vt:lpstr>Alcohol</vt:lpstr>
      <vt:lpstr>What is alcohol?</vt:lpstr>
      <vt:lpstr>Short-term Effects of Alcohol</vt:lpstr>
      <vt:lpstr>Factors that Influence Effect of Alcohol</vt:lpstr>
      <vt:lpstr>Long Term Effects of Alcohol</vt:lpstr>
      <vt:lpstr>Binge Drinking and Alcohol Poisoning</vt:lpstr>
      <vt:lpstr>Alcohol Poisoning</vt:lpstr>
      <vt:lpstr>Consequences of Alcohol Use</vt:lpstr>
      <vt:lpstr>Factors Influencing Teen Alcohol Use</vt:lpstr>
      <vt:lpstr>Other effects of alcohol use on teens</vt:lpstr>
      <vt:lpstr>Alcohol and the Family</vt:lpstr>
      <vt:lpstr>Benefits of Living Alcohol-free</vt:lpstr>
      <vt:lpstr>Alcohol and Driving</vt:lpstr>
      <vt:lpstr>Driving While Intoxicated</vt:lpstr>
      <vt:lpstr>Alcohol and Pregnancy</vt:lpstr>
      <vt:lpstr>Alcoholism</vt:lpstr>
      <vt:lpstr>Statistics on alcoholism</vt:lpstr>
      <vt:lpstr>Stages of Alcoholism</vt:lpstr>
      <vt:lpstr>Treatment for Alcoholics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</dc:title>
  <dc:creator>Susan Milam</dc:creator>
  <cp:lastModifiedBy>Jeffrey Wishon</cp:lastModifiedBy>
  <cp:revision>24</cp:revision>
  <cp:lastPrinted>2012-02-13T13:32:35Z</cp:lastPrinted>
  <dcterms:created xsi:type="dcterms:W3CDTF">2012-02-06T17:37:26Z</dcterms:created>
  <dcterms:modified xsi:type="dcterms:W3CDTF">2017-07-26T17:27:34Z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</Properties>
</file>